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595" r:id="rId2"/>
    <p:sldId id="256" r:id="rId3"/>
    <p:sldId id="567" r:id="rId4"/>
    <p:sldId id="615" r:id="rId5"/>
    <p:sldId id="568" r:id="rId6"/>
    <p:sldId id="596" r:id="rId7"/>
    <p:sldId id="569" r:id="rId8"/>
    <p:sldId id="597" r:id="rId9"/>
    <p:sldId id="573" r:id="rId10"/>
    <p:sldId id="574" r:id="rId11"/>
    <p:sldId id="575" r:id="rId12"/>
    <p:sldId id="599" r:id="rId13"/>
    <p:sldId id="577" r:id="rId14"/>
    <p:sldId id="600" r:id="rId15"/>
    <p:sldId id="578" r:id="rId16"/>
    <p:sldId id="601" r:id="rId17"/>
    <p:sldId id="579" r:id="rId18"/>
    <p:sldId id="602" r:id="rId19"/>
    <p:sldId id="603" r:id="rId20"/>
    <p:sldId id="604" r:id="rId21"/>
    <p:sldId id="605" r:id="rId22"/>
    <p:sldId id="580" r:id="rId23"/>
    <p:sldId id="581" r:id="rId24"/>
    <p:sldId id="582" r:id="rId25"/>
    <p:sldId id="584" r:id="rId26"/>
    <p:sldId id="585" r:id="rId27"/>
    <p:sldId id="586" r:id="rId28"/>
    <p:sldId id="606" r:id="rId29"/>
    <p:sldId id="589" r:id="rId30"/>
    <p:sldId id="590" r:id="rId31"/>
    <p:sldId id="607" r:id="rId32"/>
    <p:sldId id="608" r:id="rId33"/>
    <p:sldId id="609" r:id="rId34"/>
    <p:sldId id="611" r:id="rId35"/>
    <p:sldId id="610" r:id="rId36"/>
    <p:sldId id="612" r:id="rId37"/>
    <p:sldId id="613" r:id="rId38"/>
  </p:sldIdLst>
  <p:sldSz cx="12192000" cy="6858000"/>
  <p:notesSz cx="7010400" cy="92964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A000"/>
    <a:srgbClr val="00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65" autoAdjust="0"/>
    <p:restoredTop sz="94692" autoAdjust="0"/>
  </p:normalViewPr>
  <p:slideViewPr>
    <p:cSldViewPr snapToGrid="0">
      <p:cViewPr>
        <p:scale>
          <a:sx n="70" d="100"/>
          <a:sy n="70" d="100"/>
        </p:scale>
        <p:origin x="-2736" y="-1032"/>
      </p:cViewPr>
      <p:guideLst>
        <p:guide orient="horz" pos="2160"/>
        <p:guide pos="3840"/>
      </p:guideLst>
    </p:cSldViewPr>
  </p:slideViewPr>
  <p:notesTextViewPr>
    <p:cViewPr>
      <p:scale>
        <a:sx n="1" d="1"/>
        <a:sy n="1" d="1"/>
      </p:scale>
      <p:origin x="0" y="0"/>
    </p:cViewPr>
  </p:notesTextViewPr>
  <p:sorterViewPr>
    <p:cViewPr>
      <p:scale>
        <a:sx n="100" d="100"/>
        <a:sy n="100" d="100"/>
      </p:scale>
      <p:origin x="0" y="-718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sz="quarter" idx="1"/>
          </p:nvPr>
        </p:nvSpPr>
        <p:spPr>
          <a:xfrm>
            <a:off x="3970938" y="0"/>
            <a:ext cx="3037840" cy="466435"/>
          </a:xfrm>
          <a:prstGeom prst="rect">
            <a:avLst/>
          </a:prstGeom>
        </p:spPr>
        <p:txBody>
          <a:bodyPr vert="horz" lIns="91440" tIns="45720" rIns="91440" bIns="45720" rtlCol="0"/>
          <a:lstStyle>
            <a:lvl1pPr algn="r">
              <a:defRPr sz="1200"/>
            </a:lvl1pPr>
          </a:lstStyle>
          <a:p>
            <a:fld id="{D6DBDCD5-35A2-4510-B868-38C6DA3C823A}" type="datetimeFigureOut">
              <a:rPr lang="es-PE" smtClean="0"/>
              <a:pPr/>
              <a:t>19/11/2019</a:t>
            </a:fld>
            <a:endParaRPr lang="es-PE"/>
          </a:p>
        </p:txBody>
      </p:sp>
      <p:sp>
        <p:nvSpPr>
          <p:cNvPr id="4" name="Marcador de pie de página 3"/>
          <p:cNvSpPr>
            <a:spLocks noGrp="1"/>
          </p:cNvSpPr>
          <p:nvPr>
            <p:ph type="ftr" sz="quarter" idx="2"/>
          </p:nvPr>
        </p:nvSpPr>
        <p:spPr>
          <a:xfrm>
            <a:off x="0" y="8829968"/>
            <a:ext cx="3037840" cy="466434"/>
          </a:xfrm>
          <a:prstGeom prst="rect">
            <a:avLst/>
          </a:prstGeom>
        </p:spPr>
        <p:txBody>
          <a:bodyPr vert="horz" lIns="91440" tIns="45720" rIns="91440" bIns="45720" rtlCol="0" anchor="b"/>
          <a:lstStyle>
            <a:lvl1pPr algn="l">
              <a:defRPr sz="1200"/>
            </a:lvl1pPr>
          </a:lstStyle>
          <a:p>
            <a:endParaRPr lang="es-PE"/>
          </a:p>
        </p:txBody>
      </p:sp>
      <p:sp>
        <p:nvSpPr>
          <p:cNvPr id="5" name="Marcador de número de diapositiva 4"/>
          <p:cNvSpPr>
            <a:spLocks noGrp="1"/>
          </p:cNvSpPr>
          <p:nvPr>
            <p:ph type="sldNum" sz="quarter" idx="3"/>
          </p:nvPr>
        </p:nvSpPr>
        <p:spPr>
          <a:xfrm>
            <a:off x="3970938" y="8829968"/>
            <a:ext cx="3037840" cy="466434"/>
          </a:xfrm>
          <a:prstGeom prst="rect">
            <a:avLst/>
          </a:prstGeom>
        </p:spPr>
        <p:txBody>
          <a:bodyPr vert="horz" lIns="91440" tIns="45720" rIns="91440" bIns="45720" rtlCol="0" anchor="b"/>
          <a:lstStyle>
            <a:lvl1pPr algn="r">
              <a:defRPr sz="1200"/>
            </a:lvl1pPr>
          </a:lstStyle>
          <a:p>
            <a:fld id="{3A520D21-82A4-41BD-822D-79F413E362FE}" type="slidenum">
              <a:rPr lang="es-PE" smtClean="0"/>
              <a:pPr/>
              <a:t>‹Nº›</a:t>
            </a:fld>
            <a:endParaRPr lang="es-PE"/>
          </a:p>
        </p:txBody>
      </p:sp>
    </p:spTree>
    <p:extLst>
      <p:ext uri="{BB962C8B-B14F-4D97-AF65-F5344CB8AC3E}">
        <p14:creationId xmlns:p14="http://schemas.microsoft.com/office/powerpoint/2010/main" val="1338400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117" cy="466030"/>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971614" y="0"/>
            <a:ext cx="3037117" cy="466030"/>
          </a:xfrm>
          <a:prstGeom prst="rect">
            <a:avLst/>
          </a:prstGeom>
        </p:spPr>
        <p:txBody>
          <a:bodyPr vert="horz" lIns="91440" tIns="45720" rIns="91440" bIns="45720" rtlCol="0"/>
          <a:lstStyle>
            <a:lvl1pPr algn="r">
              <a:defRPr sz="1200"/>
            </a:lvl1pPr>
          </a:lstStyle>
          <a:p>
            <a:fld id="{38B85F5A-3BB3-499E-A209-7F8544435962}" type="datetimeFigureOut">
              <a:rPr lang="es-PE" smtClean="0"/>
              <a:pPr/>
              <a:t>19/11/2019</a:t>
            </a:fld>
            <a:endParaRPr lang="es-PE"/>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700873" y="4474196"/>
            <a:ext cx="5608654" cy="3660154"/>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Marcador de pie de página 5"/>
          <p:cNvSpPr>
            <a:spLocks noGrp="1"/>
          </p:cNvSpPr>
          <p:nvPr>
            <p:ph type="ftr" sz="quarter" idx="4"/>
          </p:nvPr>
        </p:nvSpPr>
        <p:spPr>
          <a:xfrm>
            <a:off x="0" y="8830370"/>
            <a:ext cx="3037117" cy="466030"/>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971614" y="8830370"/>
            <a:ext cx="3037117" cy="466030"/>
          </a:xfrm>
          <a:prstGeom prst="rect">
            <a:avLst/>
          </a:prstGeom>
        </p:spPr>
        <p:txBody>
          <a:bodyPr vert="horz" lIns="91440" tIns="45720" rIns="91440" bIns="45720" rtlCol="0" anchor="b"/>
          <a:lstStyle>
            <a:lvl1pPr algn="r">
              <a:defRPr sz="1200"/>
            </a:lvl1pPr>
          </a:lstStyle>
          <a:p>
            <a:fld id="{25629E30-8DF5-4E47-923B-C1707D50CF7A}" type="slidenum">
              <a:rPr lang="es-PE" smtClean="0"/>
              <a:pPr/>
              <a:t>‹Nº›</a:t>
            </a:fld>
            <a:endParaRPr lang="es-PE"/>
          </a:p>
        </p:txBody>
      </p:sp>
    </p:spTree>
    <p:extLst>
      <p:ext uri="{BB962C8B-B14F-4D97-AF65-F5344CB8AC3E}">
        <p14:creationId xmlns:p14="http://schemas.microsoft.com/office/powerpoint/2010/main" val="254672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647DE7B-E0D7-4A94-A693-14F1A6044821}" type="slidenum">
              <a:rPr lang="es-ES" altLang="es-PE"/>
              <a:pPr/>
              <a:t>3</a:t>
            </a:fld>
            <a:endParaRPr lang="es-ES" altLang="es-PE" dirty="0"/>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7399101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400">
                <a:solidFill>
                  <a:schemeClr val="tx1"/>
                </a:solidFill>
                <a:latin typeface="Calibri" panose="020F0502020204030204" pitchFamily="34" charset="0"/>
              </a:defRPr>
            </a:lvl1pPr>
            <a:lvl2pPr marL="742950" indent="-285750">
              <a:spcBef>
                <a:spcPct val="30000"/>
              </a:spcBef>
              <a:defRPr sz="1400">
                <a:solidFill>
                  <a:schemeClr val="tx1"/>
                </a:solidFill>
                <a:latin typeface="Calibri" panose="020F0502020204030204" pitchFamily="34" charset="0"/>
              </a:defRPr>
            </a:lvl2pPr>
            <a:lvl3pPr marL="1143000" indent="-228600">
              <a:spcBef>
                <a:spcPct val="30000"/>
              </a:spcBef>
              <a:defRPr sz="1400">
                <a:solidFill>
                  <a:schemeClr val="tx1"/>
                </a:solidFill>
                <a:latin typeface="Calibri" panose="020F0502020204030204" pitchFamily="34" charset="0"/>
              </a:defRPr>
            </a:lvl3pPr>
            <a:lvl4pPr marL="1600200" indent="-228600">
              <a:spcBef>
                <a:spcPct val="30000"/>
              </a:spcBef>
              <a:defRPr sz="1400">
                <a:solidFill>
                  <a:schemeClr val="tx1"/>
                </a:solidFill>
                <a:latin typeface="Calibri" panose="020F0502020204030204" pitchFamily="34" charset="0"/>
              </a:defRPr>
            </a:lvl4pPr>
            <a:lvl5pPr marL="2057400" indent="-228600">
              <a:spcBef>
                <a:spcPct val="30000"/>
              </a:spcBef>
              <a:defRPr sz="1400">
                <a:solidFill>
                  <a:schemeClr val="tx1"/>
                </a:solidFill>
                <a:latin typeface="Calibri" panose="020F0502020204030204" pitchFamily="34" charset="0"/>
              </a:defRPr>
            </a:lvl5pPr>
            <a:lvl6pPr marL="2514600" indent="-228600" eaLnBrk="0" fontAlgn="base" hangingPunct="0">
              <a:spcBef>
                <a:spcPct val="30000"/>
              </a:spcBef>
              <a:spcAft>
                <a:spcPct val="0"/>
              </a:spcAft>
              <a:defRPr sz="1400">
                <a:solidFill>
                  <a:schemeClr val="tx1"/>
                </a:solidFill>
                <a:latin typeface="Calibri" panose="020F0502020204030204" pitchFamily="34" charset="0"/>
              </a:defRPr>
            </a:lvl6pPr>
            <a:lvl7pPr marL="2971800" indent="-228600" eaLnBrk="0" fontAlgn="base" hangingPunct="0">
              <a:spcBef>
                <a:spcPct val="30000"/>
              </a:spcBef>
              <a:spcAft>
                <a:spcPct val="0"/>
              </a:spcAft>
              <a:defRPr sz="1400">
                <a:solidFill>
                  <a:schemeClr val="tx1"/>
                </a:solidFill>
                <a:latin typeface="Calibri" panose="020F0502020204030204" pitchFamily="34" charset="0"/>
              </a:defRPr>
            </a:lvl7pPr>
            <a:lvl8pPr marL="3429000" indent="-228600" eaLnBrk="0" fontAlgn="base" hangingPunct="0">
              <a:spcBef>
                <a:spcPct val="30000"/>
              </a:spcBef>
              <a:spcAft>
                <a:spcPct val="0"/>
              </a:spcAft>
              <a:defRPr sz="1400">
                <a:solidFill>
                  <a:schemeClr val="tx1"/>
                </a:solidFill>
                <a:latin typeface="Calibri" panose="020F0502020204030204" pitchFamily="34" charset="0"/>
              </a:defRPr>
            </a:lvl8pPr>
            <a:lvl9pPr marL="3886200" indent="-228600" eaLnBrk="0" fontAlgn="base" hangingPunct="0">
              <a:spcBef>
                <a:spcPct val="30000"/>
              </a:spcBef>
              <a:spcAft>
                <a:spcPct val="0"/>
              </a:spcAft>
              <a:defRPr sz="1400">
                <a:solidFill>
                  <a:schemeClr val="tx1"/>
                </a:solidFill>
                <a:latin typeface="Calibri" panose="020F0502020204030204" pitchFamily="34" charset="0"/>
              </a:defRPr>
            </a:lvl9pPr>
          </a:lstStyle>
          <a:p>
            <a:pPr>
              <a:spcBef>
                <a:spcPct val="0"/>
              </a:spcBef>
            </a:pPr>
            <a:fld id="{3823EBC5-7091-4211-B2D2-493DBF40A307}" type="slidenum">
              <a:rPr lang="es-ES" altLang="es-PE" sz="1200"/>
              <a:pPr>
                <a:spcBef>
                  <a:spcPct val="0"/>
                </a:spcBef>
              </a:pPr>
              <a:t>14</a:t>
            </a:fld>
            <a:endParaRPr lang="es-ES" altLang="es-PE" sz="120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smtClean="0"/>
          </a:p>
        </p:txBody>
      </p:sp>
    </p:spTree>
    <p:extLst>
      <p:ext uri="{BB962C8B-B14F-4D97-AF65-F5344CB8AC3E}">
        <p14:creationId xmlns:p14="http://schemas.microsoft.com/office/powerpoint/2010/main" val="3698243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16E3E89-A0A5-453F-B86E-1F4F2F67CA9F}" type="slidenum">
              <a:rPr lang="es-ES" altLang="es-PE"/>
              <a:pPr/>
              <a:t>17</a:t>
            </a:fld>
            <a:endParaRPr lang="es-ES" altLang="es-PE"/>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smtClean="0"/>
          </a:p>
        </p:txBody>
      </p:sp>
    </p:spTree>
    <p:extLst>
      <p:ext uri="{BB962C8B-B14F-4D97-AF65-F5344CB8AC3E}">
        <p14:creationId xmlns:p14="http://schemas.microsoft.com/office/powerpoint/2010/main" val="2815002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400">
                <a:solidFill>
                  <a:schemeClr val="tx1"/>
                </a:solidFill>
                <a:latin typeface="Calibri" panose="020F0502020204030204" pitchFamily="34" charset="0"/>
              </a:defRPr>
            </a:lvl1pPr>
            <a:lvl2pPr marL="742950" indent="-285750">
              <a:spcBef>
                <a:spcPct val="30000"/>
              </a:spcBef>
              <a:defRPr sz="1400">
                <a:solidFill>
                  <a:schemeClr val="tx1"/>
                </a:solidFill>
                <a:latin typeface="Calibri" panose="020F0502020204030204" pitchFamily="34" charset="0"/>
              </a:defRPr>
            </a:lvl2pPr>
            <a:lvl3pPr marL="1143000" indent="-228600">
              <a:spcBef>
                <a:spcPct val="30000"/>
              </a:spcBef>
              <a:defRPr sz="1400">
                <a:solidFill>
                  <a:schemeClr val="tx1"/>
                </a:solidFill>
                <a:latin typeface="Calibri" panose="020F0502020204030204" pitchFamily="34" charset="0"/>
              </a:defRPr>
            </a:lvl3pPr>
            <a:lvl4pPr marL="1600200" indent="-228600">
              <a:spcBef>
                <a:spcPct val="30000"/>
              </a:spcBef>
              <a:defRPr sz="1400">
                <a:solidFill>
                  <a:schemeClr val="tx1"/>
                </a:solidFill>
                <a:latin typeface="Calibri" panose="020F0502020204030204" pitchFamily="34" charset="0"/>
              </a:defRPr>
            </a:lvl4pPr>
            <a:lvl5pPr marL="2057400" indent="-228600">
              <a:spcBef>
                <a:spcPct val="30000"/>
              </a:spcBef>
              <a:defRPr sz="1400">
                <a:solidFill>
                  <a:schemeClr val="tx1"/>
                </a:solidFill>
                <a:latin typeface="Calibri" panose="020F0502020204030204" pitchFamily="34" charset="0"/>
              </a:defRPr>
            </a:lvl5pPr>
            <a:lvl6pPr marL="2514600" indent="-228600" eaLnBrk="0" fontAlgn="base" hangingPunct="0">
              <a:spcBef>
                <a:spcPct val="30000"/>
              </a:spcBef>
              <a:spcAft>
                <a:spcPct val="0"/>
              </a:spcAft>
              <a:defRPr sz="1400">
                <a:solidFill>
                  <a:schemeClr val="tx1"/>
                </a:solidFill>
                <a:latin typeface="Calibri" panose="020F0502020204030204" pitchFamily="34" charset="0"/>
              </a:defRPr>
            </a:lvl6pPr>
            <a:lvl7pPr marL="2971800" indent="-228600" eaLnBrk="0" fontAlgn="base" hangingPunct="0">
              <a:spcBef>
                <a:spcPct val="30000"/>
              </a:spcBef>
              <a:spcAft>
                <a:spcPct val="0"/>
              </a:spcAft>
              <a:defRPr sz="1400">
                <a:solidFill>
                  <a:schemeClr val="tx1"/>
                </a:solidFill>
                <a:latin typeface="Calibri" panose="020F0502020204030204" pitchFamily="34" charset="0"/>
              </a:defRPr>
            </a:lvl7pPr>
            <a:lvl8pPr marL="3429000" indent="-228600" eaLnBrk="0" fontAlgn="base" hangingPunct="0">
              <a:spcBef>
                <a:spcPct val="30000"/>
              </a:spcBef>
              <a:spcAft>
                <a:spcPct val="0"/>
              </a:spcAft>
              <a:defRPr sz="1400">
                <a:solidFill>
                  <a:schemeClr val="tx1"/>
                </a:solidFill>
                <a:latin typeface="Calibri" panose="020F0502020204030204" pitchFamily="34" charset="0"/>
              </a:defRPr>
            </a:lvl8pPr>
            <a:lvl9pPr marL="3886200" indent="-228600" eaLnBrk="0" fontAlgn="base" hangingPunct="0">
              <a:spcBef>
                <a:spcPct val="30000"/>
              </a:spcBef>
              <a:spcAft>
                <a:spcPct val="0"/>
              </a:spcAft>
              <a:defRPr sz="1400">
                <a:solidFill>
                  <a:schemeClr val="tx1"/>
                </a:solidFill>
                <a:latin typeface="Calibri" panose="020F0502020204030204" pitchFamily="34" charset="0"/>
              </a:defRPr>
            </a:lvl9pPr>
          </a:lstStyle>
          <a:p>
            <a:pPr>
              <a:spcBef>
                <a:spcPct val="0"/>
              </a:spcBef>
            </a:pPr>
            <a:fld id="{3823EBC5-7091-4211-B2D2-493DBF40A307}" type="slidenum">
              <a:rPr lang="es-ES" altLang="es-PE" sz="1200"/>
              <a:pPr>
                <a:spcBef>
                  <a:spcPct val="0"/>
                </a:spcBef>
              </a:pPr>
              <a:t>18</a:t>
            </a:fld>
            <a:endParaRPr lang="es-ES" altLang="es-PE" sz="120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smtClean="0"/>
          </a:p>
        </p:txBody>
      </p:sp>
    </p:spTree>
    <p:extLst>
      <p:ext uri="{BB962C8B-B14F-4D97-AF65-F5344CB8AC3E}">
        <p14:creationId xmlns:p14="http://schemas.microsoft.com/office/powerpoint/2010/main" val="36982439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400">
                <a:solidFill>
                  <a:schemeClr val="tx1"/>
                </a:solidFill>
                <a:latin typeface="Calibri" panose="020F0502020204030204" pitchFamily="34" charset="0"/>
              </a:defRPr>
            </a:lvl1pPr>
            <a:lvl2pPr marL="742950" indent="-285750">
              <a:spcBef>
                <a:spcPct val="30000"/>
              </a:spcBef>
              <a:defRPr sz="1400">
                <a:solidFill>
                  <a:schemeClr val="tx1"/>
                </a:solidFill>
                <a:latin typeface="Calibri" panose="020F0502020204030204" pitchFamily="34" charset="0"/>
              </a:defRPr>
            </a:lvl2pPr>
            <a:lvl3pPr marL="1143000" indent="-228600">
              <a:spcBef>
                <a:spcPct val="30000"/>
              </a:spcBef>
              <a:defRPr sz="1400">
                <a:solidFill>
                  <a:schemeClr val="tx1"/>
                </a:solidFill>
                <a:latin typeface="Calibri" panose="020F0502020204030204" pitchFamily="34" charset="0"/>
              </a:defRPr>
            </a:lvl3pPr>
            <a:lvl4pPr marL="1600200" indent="-228600">
              <a:spcBef>
                <a:spcPct val="30000"/>
              </a:spcBef>
              <a:defRPr sz="1400">
                <a:solidFill>
                  <a:schemeClr val="tx1"/>
                </a:solidFill>
                <a:latin typeface="Calibri" panose="020F0502020204030204" pitchFamily="34" charset="0"/>
              </a:defRPr>
            </a:lvl4pPr>
            <a:lvl5pPr marL="2057400" indent="-228600">
              <a:spcBef>
                <a:spcPct val="30000"/>
              </a:spcBef>
              <a:defRPr sz="1400">
                <a:solidFill>
                  <a:schemeClr val="tx1"/>
                </a:solidFill>
                <a:latin typeface="Calibri" panose="020F0502020204030204" pitchFamily="34" charset="0"/>
              </a:defRPr>
            </a:lvl5pPr>
            <a:lvl6pPr marL="2514600" indent="-228600" eaLnBrk="0" fontAlgn="base" hangingPunct="0">
              <a:spcBef>
                <a:spcPct val="30000"/>
              </a:spcBef>
              <a:spcAft>
                <a:spcPct val="0"/>
              </a:spcAft>
              <a:defRPr sz="1400">
                <a:solidFill>
                  <a:schemeClr val="tx1"/>
                </a:solidFill>
                <a:latin typeface="Calibri" panose="020F0502020204030204" pitchFamily="34" charset="0"/>
              </a:defRPr>
            </a:lvl6pPr>
            <a:lvl7pPr marL="2971800" indent="-228600" eaLnBrk="0" fontAlgn="base" hangingPunct="0">
              <a:spcBef>
                <a:spcPct val="30000"/>
              </a:spcBef>
              <a:spcAft>
                <a:spcPct val="0"/>
              </a:spcAft>
              <a:defRPr sz="1400">
                <a:solidFill>
                  <a:schemeClr val="tx1"/>
                </a:solidFill>
                <a:latin typeface="Calibri" panose="020F0502020204030204" pitchFamily="34" charset="0"/>
              </a:defRPr>
            </a:lvl7pPr>
            <a:lvl8pPr marL="3429000" indent="-228600" eaLnBrk="0" fontAlgn="base" hangingPunct="0">
              <a:spcBef>
                <a:spcPct val="30000"/>
              </a:spcBef>
              <a:spcAft>
                <a:spcPct val="0"/>
              </a:spcAft>
              <a:defRPr sz="1400">
                <a:solidFill>
                  <a:schemeClr val="tx1"/>
                </a:solidFill>
                <a:latin typeface="Calibri" panose="020F0502020204030204" pitchFamily="34" charset="0"/>
              </a:defRPr>
            </a:lvl8pPr>
            <a:lvl9pPr marL="3886200" indent="-228600" eaLnBrk="0" fontAlgn="base" hangingPunct="0">
              <a:spcBef>
                <a:spcPct val="30000"/>
              </a:spcBef>
              <a:spcAft>
                <a:spcPct val="0"/>
              </a:spcAft>
              <a:defRPr sz="1400">
                <a:solidFill>
                  <a:schemeClr val="tx1"/>
                </a:solidFill>
                <a:latin typeface="Calibri" panose="020F0502020204030204" pitchFamily="34" charset="0"/>
              </a:defRPr>
            </a:lvl9pPr>
          </a:lstStyle>
          <a:p>
            <a:pPr>
              <a:spcBef>
                <a:spcPct val="0"/>
              </a:spcBef>
            </a:pPr>
            <a:fld id="{3823EBC5-7091-4211-B2D2-493DBF40A307}" type="slidenum">
              <a:rPr lang="es-ES" altLang="es-PE" sz="1200"/>
              <a:pPr>
                <a:spcBef>
                  <a:spcPct val="0"/>
                </a:spcBef>
              </a:pPr>
              <a:t>19</a:t>
            </a:fld>
            <a:endParaRPr lang="es-ES" altLang="es-PE" sz="120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smtClean="0"/>
          </a:p>
        </p:txBody>
      </p:sp>
    </p:spTree>
    <p:extLst>
      <p:ext uri="{BB962C8B-B14F-4D97-AF65-F5344CB8AC3E}">
        <p14:creationId xmlns:p14="http://schemas.microsoft.com/office/powerpoint/2010/main" val="36982439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400">
                <a:solidFill>
                  <a:schemeClr val="tx1"/>
                </a:solidFill>
                <a:latin typeface="Calibri" panose="020F0502020204030204" pitchFamily="34" charset="0"/>
              </a:defRPr>
            </a:lvl1pPr>
            <a:lvl2pPr marL="742950" indent="-285750">
              <a:spcBef>
                <a:spcPct val="30000"/>
              </a:spcBef>
              <a:defRPr sz="1400">
                <a:solidFill>
                  <a:schemeClr val="tx1"/>
                </a:solidFill>
                <a:latin typeface="Calibri" panose="020F0502020204030204" pitchFamily="34" charset="0"/>
              </a:defRPr>
            </a:lvl2pPr>
            <a:lvl3pPr marL="1143000" indent="-228600">
              <a:spcBef>
                <a:spcPct val="30000"/>
              </a:spcBef>
              <a:defRPr sz="1400">
                <a:solidFill>
                  <a:schemeClr val="tx1"/>
                </a:solidFill>
                <a:latin typeface="Calibri" panose="020F0502020204030204" pitchFamily="34" charset="0"/>
              </a:defRPr>
            </a:lvl3pPr>
            <a:lvl4pPr marL="1600200" indent="-228600">
              <a:spcBef>
                <a:spcPct val="30000"/>
              </a:spcBef>
              <a:defRPr sz="1400">
                <a:solidFill>
                  <a:schemeClr val="tx1"/>
                </a:solidFill>
                <a:latin typeface="Calibri" panose="020F0502020204030204" pitchFamily="34" charset="0"/>
              </a:defRPr>
            </a:lvl4pPr>
            <a:lvl5pPr marL="2057400" indent="-228600">
              <a:spcBef>
                <a:spcPct val="30000"/>
              </a:spcBef>
              <a:defRPr sz="1400">
                <a:solidFill>
                  <a:schemeClr val="tx1"/>
                </a:solidFill>
                <a:latin typeface="Calibri" panose="020F0502020204030204" pitchFamily="34" charset="0"/>
              </a:defRPr>
            </a:lvl5pPr>
            <a:lvl6pPr marL="2514600" indent="-228600" eaLnBrk="0" fontAlgn="base" hangingPunct="0">
              <a:spcBef>
                <a:spcPct val="30000"/>
              </a:spcBef>
              <a:spcAft>
                <a:spcPct val="0"/>
              </a:spcAft>
              <a:defRPr sz="1400">
                <a:solidFill>
                  <a:schemeClr val="tx1"/>
                </a:solidFill>
                <a:latin typeface="Calibri" panose="020F0502020204030204" pitchFamily="34" charset="0"/>
              </a:defRPr>
            </a:lvl6pPr>
            <a:lvl7pPr marL="2971800" indent="-228600" eaLnBrk="0" fontAlgn="base" hangingPunct="0">
              <a:spcBef>
                <a:spcPct val="30000"/>
              </a:spcBef>
              <a:spcAft>
                <a:spcPct val="0"/>
              </a:spcAft>
              <a:defRPr sz="1400">
                <a:solidFill>
                  <a:schemeClr val="tx1"/>
                </a:solidFill>
                <a:latin typeface="Calibri" panose="020F0502020204030204" pitchFamily="34" charset="0"/>
              </a:defRPr>
            </a:lvl7pPr>
            <a:lvl8pPr marL="3429000" indent="-228600" eaLnBrk="0" fontAlgn="base" hangingPunct="0">
              <a:spcBef>
                <a:spcPct val="30000"/>
              </a:spcBef>
              <a:spcAft>
                <a:spcPct val="0"/>
              </a:spcAft>
              <a:defRPr sz="1400">
                <a:solidFill>
                  <a:schemeClr val="tx1"/>
                </a:solidFill>
                <a:latin typeface="Calibri" panose="020F0502020204030204" pitchFamily="34" charset="0"/>
              </a:defRPr>
            </a:lvl8pPr>
            <a:lvl9pPr marL="3886200" indent="-228600" eaLnBrk="0" fontAlgn="base" hangingPunct="0">
              <a:spcBef>
                <a:spcPct val="30000"/>
              </a:spcBef>
              <a:spcAft>
                <a:spcPct val="0"/>
              </a:spcAft>
              <a:defRPr sz="1400">
                <a:solidFill>
                  <a:schemeClr val="tx1"/>
                </a:solidFill>
                <a:latin typeface="Calibri" panose="020F0502020204030204" pitchFamily="34" charset="0"/>
              </a:defRPr>
            </a:lvl9pPr>
          </a:lstStyle>
          <a:p>
            <a:pPr>
              <a:spcBef>
                <a:spcPct val="0"/>
              </a:spcBef>
            </a:pPr>
            <a:fld id="{3823EBC5-7091-4211-B2D2-493DBF40A307}" type="slidenum">
              <a:rPr lang="es-ES" altLang="es-PE" sz="1200"/>
              <a:pPr>
                <a:spcBef>
                  <a:spcPct val="0"/>
                </a:spcBef>
              </a:pPr>
              <a:t>20</a:t>
            </a:fld>
            <a:endParaRPr lang="es-ES" altLang="es-PE" sz="120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smtClean="0"/>
          </a:p>
        </p:txBody>
      </p:sp>
    </p:spTree>
    <p:extLst>
      <p:ext uri="{BB962C8B-B14F-4D97-AF65-F5344CB8AC3E}">
        <p14:creationId xmlns:p14="http://schemas.microsoft.com/office/powerpoint/2010/main" val="3698243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400">
                <a:solidFill>
                  <a:schemeClr val="tx1"/>
                </a:solidFill>
                <a:latin typeface="Calibri" panose="020F0502020204030204" pitchFamily="34" charset="0"/>
              </a:defRPr>
            </a:lvl1pPr>
            <a:lvl2pPr marL="742950" indent="-285750">
              <a:spcBef>
                <a:spcPct val="30000"/>
              </a:spcBef>
              <a:defRPr sz="1400">
                <a:solidFill>
                  <a:schemeClr val="tx1"/>
                </a:solidFill>
                <a:latin typeface="Calibri" panose="020F0502020204030204" pitchFamily="34" charset="0"/>
              </a:defRPr>
            </a:lvl2pPr>
            <a:lvl3pPr marL="1143000" indent="-228600">
              <a:spcBef>
                <a:spcPct val="30000"/>
              </a:spcBef>
              <a:defRPr sz="1400">
                <a:solidFill>
                  <a:schemeClr val="tx1"/>
                </a:solidFill>
                <a:latin typeface="Calibri" panose="020F0502020204030204" pitchFamily="34" charset="0"/>
              </a:defRPr>
            </a:lvl3pPr>
            <a:lvl4pPr marL="1600200" indent="-228600">
              <a:spcBef>
                <a:spcPct val="30000"/>
              </a:spcBef>
              <a:defRPr sz="1400">
                <a:solidFill>
                  <a:schemeClr val="tx1"/>
                </a:solidFill>
                <a:latin typeface="Calibri" panose="020F0502020204030204" pitchFamily="34" charset="0"/>
              </a:defRPr>
            </a:lvl4pPr>
            <a:lvl5pPr marL="2057400" indent="-228600">
              <a:spcBef>
                <a:spcPct val="30000"/>
              </a:spcBef>
              <a:defRPr sz="1400">
                <a:solidFill>
                  <a:schemeClr val="tx1"/>
                </a:solidFill>
                <a:latin typeface="Calibri" panose="020F0502020204030204" pitchFamily="34" charset="0"/>
              </a:defRPr>
            </a:lvl5pPr>
            <a:lvl6pPr marL="2514600" indent="-228600" eaLnBrk="0" fontAlgn="base" hangingPunct="0">
              <a:spcBef>
                <a:spcPct val="30000"/>
              </a:spcBef>
              <a:spcAft>
                <a:spcPct val="0"/>
              </a:spcAft>
              <a:defRPr sz="1400">
                <a:solidFill>
                  <a:schemeClr val="tx1"/>
                </a:solidFill>
                <a:latin typeface="Calibri" panose="020F0502020204030204" pitchFamily="34" charset="0"/>
              </a:defRPr>
            </a:lvl6pPr>
            <a:lvl7pPr marL="2971800" indent="-228600" eaLnBrk="0" fontAlgn="base" hangingPunct="0">
              <a:spcBef>
                <a:spcPct val="30000"/>
              </a:spcBef>
              <a:spcAft>
                <a:spcPct val="0"/>
              </a:spcAft>
              <a:defRPr sz="1400">
                <a:solidFill>
                  <a:schemeClr val="tx1"/>
                </a:solidFill>
                <a:latin typeface="Calibri" panose="020F0502020204030204" pitchFamily="34" charset="0"/>
              </a:defRPr>
            </a:lvl7pPr>
            <a:lvl8pPr marL="3429000" indent="-228600" eaLnBrk="0" fontAlgn="base" hangingPunct="0">
              <a:spcBef>
                <a:spcPct val="30000"/>
              </a:spcBef>
              <a:spcAft>
                <a:spcPct val="0"/>
              </a:spcAft>
              <a:defRPr sz="1400">
                <a:solidFill>
                  <a:schemeClr val="tx1"/>
                </a:solidFill>
                <a:latin typeface="Calibri" panose="020F0502020204030204" pitchFamily="34" charset="0"/>
              </a:defRPr>
            </a:lvl8pPr>
            <a:lvl9pPr marL="3886200" indent="-228600" eaLnBrk="0" fontAlgn="base" hangingPunct="0">
              <a:spcBef>
                <a:spcPct val="30000"/>
              </a:spcBef>
              <a:spcAft>
                <a:spcPct val="0"/>
              </a:spcAft>
              <a:defRPr sz="1400">
                <a:solidFill>
                  <a:schemeClr val="tx1"/>
                </a:solidFill>
                <a:latin typeface="Calibri" panose="020F0502020204030204" pitchFamily="34" charset="0"/>
              </a:defRPr>
            </a:lvl9pPr>
          </a:lstStyle>
          <a:p>
            <a:pPr>
              <a:spcBef>
                <a:spcPct val="0"/>
              </a:spcBef>
            </a:pPr>
            <a:fld id="{3823EBC5-7091-4211-B2D2-493DBF40A307}" type="slidenum">
              <a:rPr lang="es-ES" altLang="es-PE" sz="1200"/>
              <a:pPr>
                <a:spcBef>
                  <a:spcPct val="0"/>
                </a:spcBef>
              </a:pPr>
              <a:t>21</a:t>
            </a:fld>
            <a:endParaRPr lang="es-ES" altLang="es-PE" sz="120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smtClean="0"/>
          </a:p>
        </p:txBody>
      </p:sp>
    </p:spTree>
    <p:extLst>
      <p:ext uri="{BB962C8B-B14F-4D97-AF65-F5344CB8AC3E}">
        <p14:creationId xmlns:p14="http://schemas.microsoft.com/office/powerpoint/2010/main" val="36982439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4BF9202-EBFB-4519-86F1-5968A2A5C511}" type="slidenum">
              <a:rPr lang="es-ES" altLang="es-PE">
                <a:latin typeface="Calibri" panose="020F0502020204030204" pitchFamily="34" charset="0"/>
              </a:rPr>
              <a:pPr/>
              <a:t>22</a:t>
            </a:fld>
            <a:endParaRPr lang="es-ES" altLang="es-PE">
              <a:latin typeface="Calibri" panose="020F0502020204030204" pitchFamily="34" charset="0"/>
            </a:endParaRPr>
          </a:p>
        </p:txBody>
      </p:sp>
      <p:sp>
        <p:nvSpPr>
          <p:cNvPr id="91139"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smtClean="0"/>
          </a:p>
        </p:txBody>
      </p:sp>
    </p:spTree>
    <p:extLst>
      <p:ext uri="{BB962C8B-B14F-4D97-AF65-F5344CB8AC3E}">
        <p14:creationId xmlns:p14="http://schemas.microsoft.com/office/powerpoint/2010/main" val="30441422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A627EA-C6EF-4E01-97CD-191689D6B312}" type="slidenum">
              <a:rPr lang="es-ES" altLang="es-PE">
                <a:latin typeface="Calibri" panose="020F0502020204030204" pitchFamily="34" charset="0"/>
              </a:rPr>
              <a:pPr/>
              <a:t>23</a:t>
            </a:fld>
            <a:endParaRPr lang="es-ES" altLang="es-PE">
              <a:latin typeface="Calibri" panose="020F0502020204030204" pitchFamily="34" charset="0"/>
            </a:endParaRPr>
          </a:p>
        </p:txBody>
      </p:sp>
      <p:sp>
        <p:nvSpPr>
          <p:cNvPr id="95235" name="1 Marcador de imagen de diapositiva"/>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6"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smtClean="0"/>
          </a:p>
        </p:txBody>
      </p:sp>
      <p:sp>
        <p:nvSpPr>
          <p:cNvPr id="95237" name="3 Marcador de número de diapositiva"/>
          <p:cNvSpPr txBox="1">
            <a:spLocks noGrp="1"/>
          </p:cNvSpPr>
          <p:nvPr/>
        </p:nvSpPr>
        <p:spPr bwMode="auto">
          <a:xfrm>
            <a:off x="3969315" y="8829966"/>
            <a:ext cx="3039463"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12" tIns="45656" rIns="91312" bIns="45656"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962283A8-704A-400D-A570-DEC36AB56F22}" type="slidenum">
              <a:rPr lang="es-ES" altLang="es-PE" sz="1200">
                <a:latin typeface="Calibri" panose="020F0502020204030204" pitchFamily="34" charset="0"/>
              </a:rPr>
              <a:pPr algn="r" eaLnBrk="1" hangingPunct="1"/>
              <a:t>23</a:t>
            </a:fld>
            <a:endParaRPr lang="es-ES" altLang="es-PE" sz="1200">
              <a:latin typeface="Calibri" panose="020F0502020204030204" pitchFamily="34" charset="0"/>
            </a:endParaRPr>
          </a:p>
        </p:txBody>
      </p:sp>
    </p:spTree>
    <p:extLst>
      <p:ext uri="{BB962C8B-B14F-4D97-AF65-F5344CB8AC3E}">
        <p14:creationId xmlns:p14="http://schemas.microsoft.com/office/powerpoint/2010/main" val="14238139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400">
                <a:solidFill>
                  <a:schemeClr val="tx1"/>
                </a:solidFill>
                <a:latin typeface="Calibri" panose="020F0502020204030204" pitchFamily="34" charset="0"/>
              </a:defRPr>
            </a:lvl1pPr>
            <a:lvl2pPr marL="741363" indent="-284163">
              <a:spcBef>
                <a:spcPct val="30000"/>
              </a:spcBef>
              <a:defRPr sz="1400">
                <a:solidFill>
                  <a:schemeClr val="tx1"/>
                </a:solidFill>
                <a:latin typeface="Calibri" panose="020F0502020204030204" pitchFamily="34" charset="0"/>
              </a:defRPr>
            </a:lvl2pPr>
            <a:lvl3pPr marL="1139825" indent="-227013">
              <a:spcBef>
                <a:spcPct val="30000"/>
              </a:spcBef>
              <a:defRPr sz="1400">
                <a:solidFill>
                  <a:schemeClr val="tx1"/>
                </a:solidFill>
                <a:latin typeface="Calibri" panose="020F0502020204030204" pitchFamily="34" charset="0"/>
              </a:defRPr>
            </a:lvl3pPr>
            <a:lvl4pPr marL="1597025" indent="-227013">
              <a:spcBef>
                <a:spcPct val="30000"/>
              </a:spcBef>
              <a:defRPr sz="1400">
                <a:solidFill>
                  <a:schemeClr val="tx1"/>
                </a:solidFill>
                <a:latin typeface="Calibri" panose="020F0502020204030204" pitchFamily="34" charset="0"/>
              </a:defRPr>
            </a:lvl4pPr>
            <a:lvl5pPr marL="2054225" indent="-227013">
              <a:spcBef>
                <a:spcPct val="30000"/>
              </a:spcBef>
              <a:defRPr sz="1400">
                <a:solidFill>
                  <a:schemeClr val="tx1"/>
                </a:solidFill>
                <a:latin typeface="Calibri" panose="020F0502020204030204" pitchFamily="34" charset="0"/>
              </a:defRPr>
            </a:lvl5pPr>
            <a:lvl6pPr marL="2511425" indent="-227013" eaLnBrk="0" fontAlgn="base" hangingPunct="0">
              <a:spcBef>
                <a:spcPct val="30000"/>
              </a:spcBef>
              <a:spcAft>
                <a:spcPct val="0"/>
              </a:spcAft>
              <a:defRPr sz="1400">
                <a:solidFill>
                  <a:schemeClr val="tx1"/>
                </a:solidFill>
                <a:latin typeface="Calibri" panose="020F0502020204030204" pitchFamily="34" charset="0"/>
              </a:defRPr>
            </a:lvl6pPr>
            <a:lvl7pPr marL="2968625" indent="-227013" eaLnBrk="0" fontAlgn="base" hangingPunct="0">
              <a:spcBef>
                <a:spcPct val="30000"/>
              </a:spcBef>
              <a:spcAft>
                <a:spcPct val="0"/>
              </a:spcAft>
              <a:defRPr sz="1400">
                <a:solidFill>
                  <a:schemeClr val="tx1"/>
                </a:solidFill>
                <a:latin typeface="Calibri" panose="020F0502020204030204" pitchFamily="34" charset="0"/>
              </a:defRPr>
            </a:lvl7pPr>
            <a:lvl8pPr marL="3425825" indent="-227013" eaLnBrk="0" fontAlgn="base" hangingPunct="0">
              <a:spcBef>
                <a:spcPct val="30000"/>
              </a:spcBef>
              <a:spcAft>
                <a:spcPct val="0"/>
              </a:spcAft>
              <a:defRPr sz="1400">
                <a:solidFill>
                  <a:schemeClr val="tx1"/>
                </a:solidFill>
                <a:latin typeface="Calibri" panose="020F0502020204030204" pitchFamily="34" charset="0"/>
              </a:defRPr>
            </a:lvl8pPr>
            <a:lvl9pPr marL="3883025" indent="-227013" eaLnBrk="0" fontAlgn="base" hangingPunct="0">
              <a:spcBef>
                <a:spcPct val="30000"/>
              </a:spcBef>
              <a:spcAft>
                <a:spcPct val="0"/>
              </a:spcAft>
              <a:defRPr sz="1400">
                <a:solidFill>
                  <a:schemeClr val="tx1"/>
                </a:solidFill>
                <a:latin typeface="Calibri" panose="020F0502020204030204" pitchFamily="34" charset="0"/>
              </a:defRPr>
            </a:lvl9pPr>
          </a:lstStyle>
          <a:p>
            <a:pPr>
              <a:spcBef>
                <a:spcPct val="0"/>
              </a:spcBef>
            </a:pPr>
            <a:fld id="{B11108DC-2AAE-47BB-9263-04AB52F13451}" type="slidenum">
              <a:rPr lang="es-PE" altLang="es-PE" sz="1200">
                <a:latin typeface="Arial" panose="020B0604020202020204" pitchFamily="34" charset="0"/>
              </a:rPr>
              <a:pPr>
                <a:spcBef>
                  <a:spcPct val="0"/>
                </a:spcBef>
              </a:pPr>
              <a:t>30</a:t>
            </a:fld>
            <a:endParaRPr lang="es-PE" altLang="es-PE" sz="1200">
              <a:latin typeface="Arial" panose="020B0604020202020204" pitchFamily="34" charset="0"/>
            </a:endParaRPr>
          </a:p>
        </p:txBody>
      </p:sp>
      <p:sp>
        <p:nvSpPr>
          <p:cNvPr id="113667" name="Rectangle 2"/>
          <p:cNvSpPr>
            <a:spLocks noGrp="1" noRot="1" noChangeAspect="1" noChangeArrowheads="1" noTextEdit="1"/>
          </p:cNvSpPr>
          <p:nvPr>
            <p:ph type="sldImg"/>
          </p:nvPr>
        </p:nvSpPr>
        <p:spPr bwMode="auto">
          <a:xfrm>
            <a:off x="106363" y="754063"/>
            <a:ext cx="6721475" cy="3781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8" name="Rectangle 3"/>
          <p:cNvSpPr>
            <a:spLocks noGrp="1" noChangeArrowheads="1"/>
          </p:cNvSpPr>
          <p:nvPr>
            <p:ph type="body" idx="1"/>
          </p:nvPr>
        </p:nvSpPr>
        <p:spPr bwMode="auto">
          <a:xfrm>
            <a:off x="923362" y="4790228"/>
            <a:ext cx="5085785" cy="45400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_tradnl" altLang="es-PE" smtClean="0">
              <a:latin typeface="Arial" panose="020B0604020202020204" pitchFamily="34" charset="0"/>
            </a:endParaRPr>
          </a:p>
        </p:txBody>
      </p:sp>
    </p:spTree>
    <p:extLst>
      <p:ext uri="{BB962C8B-B14F-4D97-AF65-F5344CB8AC3E}">
        <p14:creationId xmlns:p14="http://schemas.microsoft.com/office/powerpoint/2010/main" val="2879534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400">
                <a:solidFill>
                  <a:schemeClr val="tx1"/>
                </a:solidFill>
                <a:latin typeface="Calibri" panose="020F0502020204030204" pitchFamily="34" charset="0"/>
              </a:defRPr>
            </a:lvl1pPr>
            <a:lvl2pPr marL="741363" indent="-284163">
              <a:spcBef>
                <a:spcPct val="30000"/>
              </a:spcBef>
              <a:defRPr sz="1400">
                <a:solidFill>
                  <a:schemeClr val="tx1"/>
                </a:solidFill>
                <a:latin typeface="Calibri" panose="020F0502020204030204" pitchFamily="34" charset="0"/>
              </a:defRPr>
            </a:lvl2pPr>
            <a:lvl3pPr marL="1139825" indent="-227013">
              <a:spcBef>
                <a:spcPct val="30000"/>
              </a:spcBef>
              <a:defRPr sz="1400">
                <a:solidFill>
                  <a:schemeClr val="tx1"/>
                </a:solidFill>
                <a:latin typeface="Calibri" panose="020F0502020204030204" pitchFamily="34" charset="0"/>
              </a:defRPr>
            </a:lvl3pPr>
            <a:lvl4pPr marL="1597025" indent="-227013">
              <a:spcBef>
                <a:spcPct val="30000"/>
              </a:spcBef>
              <a:defRPr sz="1400">
                <a:solidFill>
                  <a:schemeClr val="tx1"/>
                </a:solidFill>
                <a:latin typeface="Calibri" panose="020F0502020204030204" pitchFamily="34" charset="0"/>
              </a:defRPr>
            </a:lvl4pPr>
            <a:lvl5pPr marL="2054225" indent="-227013">
              <a:spcBef>
                <a:spcPct val="30000"/>
              </a:spcBef>
              <a:defRPr sz="1400">
                <a:solidFill>
                  <a:schemeClr val="tx1"/>
                </a:solidFill>
                <a:latin typeface="Calibri" panose="020F0502020204030204" pitchFamily="34" charset="0"/>
              </a:defRPr>
            </a:lvl5pPr>
            <a:lvl6pPr marL="2511425" indent="-227013" eaLnBrk="0" fontAlgn="base" hangingPunct="0">
              <a:spcBef>
                <a:spcPct val="30000"/>
              </a:spcBef>
              <a:spcAft>
                <a:spcPct val="0"/>
              </a:spcAft>
              <a:defRPr sz="1400">
                <a:solidFill>
                  <a:schemeClr val="tx1"/>
                </a:solidFill>
                <a:latin typeface="Calibri" panose="020F0502020204030204" pitchFamily="34" charset="0"/>
              </a:defRPr>
            </a:lvl6pPr>
            <a:lvl7pPr marL="2968625" indent="-227013" eaLnBrk="0" fontAlgn="base" hangingPunct="0">
              <a:spcBef>
                <a:spcPct val="30000"/>
              </a:spcBef>
              <a:spcAft>
                <a:spcPct val="0"/>
              </a:spcAft>
              <a:defRPr sz="1400">
                <a:solidFill>
                  <a:schemeClr val="tx1"/>
                </a:solidFill>
                <a:latin typeface="Calibri" panose="020F0502020204030204" pitchFamily="34" charset="0"/>
              </a:defRPr>
            </a:lvl7pPr>
            <a:lvl8pPr marL="3425825" indent="-227013" eaLnBrk="0" fontAlgn="base" hangingPunct="0">
              <a:spcBef>
                <a:spcPct val="30000"/>
              </a:spcBef>
              <a:spcAft>
                <a:spcPct val="0"/>
              </a:spcAft>
              <a:defRPr sz="1400">
                <a:solidFill>
                  <a:schemeClr val="tx1"/>
                </a:solidFill>
                <a:latin typeface="Calibri" panose="020F0502020204030204" pitchFamily="34" charset="0"/>
              </a:defRPr>
            </a:lvl8pPr>
            <a:lvl9pPr marL="3883025" indent="-227013" eaLnBrk="0" fontAlgn="base" hangingPunct="0">
              <a:spcBef>
                <a:spcPct val="30000"/>
              </a:spcBef>
              <a:spcAft>
                <a:spcPct val="0"/>
              </a:spcAft>
              <a:defRPr sz="1400">
                <a:solidFill>
                  <a:schemeClr val="tx1"/>
                </a:solidFill>
                <a:latin typeface="Calibri" panose="020F0502020204030204" pitchFamily="34" charset="0"/>
              </a:defRPr>
            </a:lvl9pPr>
          </a:lstStyle>
          <a:p>
            <a:pPr>
              <a:spcBef>
                <a:spcPct val="0"/>
              </a:spcBef>
            </a:pPr>
            <a:fld id="{B11108DC-2AAE-47BB-9263-04AB52F13451}" type="slidenum">
              <a:rPr lang="es-PE" altLang="es-PE" sz="1200">
                <a:latin typeface="Arial" panose="020B0604020202020204" pitchFamily="34" charset="0"/>
              </a:rPr>
              <a:pPr>
                <a:spcBef>
                  <a:spcPct val="0"/>
                </a:spcBef>
              </a:pPr>
              <a:t>31</a:t>
            </a:fld>
            <a:endParaRPr lang="es-PE" altLang="es-PE" sz="1200">
              <a:latin typeface="Arial" panose="020B0604020202020204" pitchFamily="34" charset="0"/>
            </a:endParaRPr>
          </a:p>
        </p:txBody>
      </p:sp>
      <p:sp>
        <p:nvSpPr>
          <p:cNvPr id="113667" name="Rectangle 2"/>
          <p:cNvSpPr>
            <a:spLocks noGrp="1" noRot="1" noChangeAspect="1" noChangeArrowheads="1" noTextEdit="1"/>
          </p:cNvSpPr>
          <p:nvPr>
            <p:ph type="sldImg"/>
          </p:nvPr>
        </p:nvSpPr>
        <p:spPr bwMode="auto">
          <a:xfrm>
            <a:off x="106363" y="754063"/>
            <a:ext cx="6721475" cy="3781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8" name="Rectangle 3"/>
          <p:cNvSpPr>
            <a:spLocks noGrp="1" noChangeArrowheads="1"/>
          </p:cNvSpPr>
          <p:nvPr>
            <p:ph type="body" idx="1"/>
          </p:nvPr>
        </p:nvSpPr>
        <p:spPr bwMode="auto">
          <a:xfrm>
            <a:off x="923362" y="4790228"/>
            <a:ext cx="5085785" cy="45400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_tradnl" altLang="es-PE" smtClean="0">
              <a:latin typeface="Arial" panose="020B0604020202020204" pitchFamily="34" charset="0"/>
            </a:endParaRPr>
          </a:p>
        </p:txBody>
      </p:sp>
    </p:spTree>
    <p:extLst>
      <p:ext uri="{BB962C8B-B14F-4D97-AF65-F5344CB8AC3E}">
        <p14:creationId xmlns:p14="http://schemas.microsoft.com/office/powerpoint/2010/main" val="2879534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5</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400">
                <a:solidFill>
                  <a:schemeClr val="tx1"/>
                </a:solidFill>
                <a:latin typeface="Calibri" panose="020F0502020204030204" pitchFamily="34" charset="0"/>
              </a:defRPr>
            </a:lvl1pPr>
            <a:lvl2pPr marL="741363" indent="-284163">
              <a:spcBef>
                <a:spcPct val="30000"/>
              </a:spcBef>
              <a:defRPr sz="1400">
                <a:solidFill>
                  <a:schemeClr val="tx1"/>
                </a:solidFill>
                <a:latin typeface="Calibri" panose="020F0502020204030204" pitchFamily="34" charset="0"/>
              </a:defRPr>
            </a:lvl2pPr>
            <a:lvl3pPr marL="1139825" indent="-227013">
              <a:spcBef>
                <a:spcPct val="30000"/>
              </a:spcBef>
              <a:defRPr sz="1400">
                <a:solidFill>
                  <a:schemeClr val="tx1"/>
                </a:solidFill>
                <a:latin typeface="Calibri" panose="020F0502020204030204" pitchFamily="34" charset="0"/>
              </a:defRPr>
            </a:lvl3pPr>
            <a:lvl4pPr marL="1597025" indent="-227013">
              <a:spcBef>
                <a:spcPct val="30000"/>
              </a:spcBef>
              <a:defRPr sz="1400">
                <a:solidFill>
                  <a:schemeClr val="tx1"/>
                </a:solidFill>
                <a:latin typeface="Calibri" panose="020F0502020204030204" pitchFamily="34" charset="0"/>
              </a:defRPr>
            </a:lvl4pPr>
            <a:lvl5pPr marL="2054225" indent="-227013">
              <a:spcBef>
                <a:spcPct val="30000"/>
              </a:spcBef>
              <a:defRPr sz="1400">
                <a:solidFill>
                  <a:schemeClr val="tx1"/>
                </a:solidFill>
                <a:latin typeface="Calibri" panose="020F0502020204030204" pitchFamily="34" charset="0"/>
              </a:defRPr>
            </a:lvl5pPr>
            <a:lvl6pPr marL="2511425" indent="-227013" eaLnBrk="0" fontAlgn="base" hangingPunct="0">
              <a:spcBef>
                <a:spcPct val="30000"/>
              </a:spcBef>
              <a:spcAft>
                <a:spcPct val="0"/>
              </a:spcAft>
              <a:defRPr sz="1400">
                <a:solidFill>
                  <a:schemeClr val="tx1"/>
                </a:solidFill>
                <a:latin typeface="Calibri" panose="020F0502020204030204" pitchFamily="34" charset="0"/>
              </a:defRPr>
            </a:lvl6pPr>
            <a:lvl7pPr marL="2968625" indent="-227013" eaLnBrk="0" fontAlgn="base" hangingPunct="0">
              <a:spcBef>
                <a:spcPct val="30000"/>
              </a:spcBef>
              <a:spcAft>
                <a:spcPct val="0"/>
              </a:spcAft>
              <a:defRPr sz="1400">
                <a:solidFill>
                  <a:schemeClr val="tx1"/>
                </a:solidFill>
                <a:latin typeface="Calibri" panose="020F0502020204030204" pitchFamily="34" charset="0"/>
              </a:defRPr>
            </a:lvl7pPr>
            <a:lvl8pPr marL="3425825" indent="-227013" eaLnBrk="0" fontAlgn="base" hangingPunct="0">
              <a:spcBef>
                <a:spcPct val="30000"/>
              </a:spcBef>
              <a:spcAft>
                <a:spcPct val="0"/>
              </a:spcAft>
              <a:defRPr sz="1400">
                <a:solidFill>
                  <a:schemeClr val="tx1"/>
                </a:solidFill>
                <a:latin typeface="Calibri" panose="020F0502020204030204" pitchFamily="34" charset="0"/>
              </a:defRPr>
            </a:lvl8pPr>
            <a:lvl9pPr marL="3883025" indent="-227013" eaLnBrk="0" fontAlgn="base" hangingPunct="0">
              <a:spcBef>
                <a:spcPct val="30000"/>
              </a:spcBef>
              <a:spcAft>
                <a:spcPct val="0"/>
              </a:spcAft>
              <a:defRPr sz="1400">
                <a:solidFill>
                  <a:schemeClr val="tx1"/>
                </a:solidFill>
                <a:latin typeface="Calibri" panose="020F0502020204030204" pitchFamily="34" charset="0"/>
              </a:defRPr>
            </a:lvl9pPr>
          </a:lstStyle>
          <a:p>
            <a:pPr>
              <a:spcBef>
                <a:spcPct val="0"/>
              </a:spcBef>
            </a:pPr>
            <a:fld id="{B11108DC-2AAE-47BB-9263-04AB52F13451}" type="slidenum">
              <a:rPr lang="es-PE" altLang="es-PE" sz="1200">
                <a:latin typeface="Arial" panose="020B0604020202020204" pitchFamily="34" charset="0"/>
              </a:rPr>
              <a:pPr>
                <a:spcBef>
                  <a:spcPct val="0"/>
                </a:spcBef>
              </a:pPr>
              <a:t>32</a:t>
            </a:fld>
            <a:endParaRPr lang="es-PE" altLang="es-PE" sz="1200">
              <a:latin typeface="Arial" panose="020B0604020202020204" pitchFamily="34" charset="0"/>
            </a:endParaRPr>
          </a:p>
        </p:txBody>
      </p:sp>
      <p:sp>
        <p:nvSpPr>
          <p:cNvPr id="113667" name="Rectangle 2"/>
          <p:cNvSpPr>
            <a:spLocks noGrp="1" noRot="1" noChangeAspect="1" noChangeArrowheads="1" noTextEdit="1"/>
          </p:cNvSpPr>
          <p:nvPr>
            <p:ph type="sldImg"/>
          </p:nvPr>
        </p:nvSpPr>
        <p:spPr bwMode="auto">
          <a:xfrm>
            <a:off x="106363" y="754063"/>
            <a:ext cx="6721475" cy="3781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8" name="Rectangle 3"/>
          <p:cNvSpPr>
            <a:spLocks noGrp="1" noChangeArrowheads="1"/>
          </p:cNvSpPr>
          <p:nvPr>
            <p:ph type="body" idx="1"/>
          </p:nvPr>
        </p:nvSpPr>
        <p:spPr bwMode="auto">
          <a:xfrm>
            <a:off x="923362" y="4790228"/>
            <a:ext cx="5085785" cy="45400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_tradnl" altLang="es-PE" smtClean="0">
              <a:latin typeface="Arial" panose="020B0604020202020204" pitchFamily="34" charset="0"/>
            </a:endParaRPr>
          </a:p>
        </p:txBody>
      </p:sp>
    </p:spTree>
    <p:extLst>
      <p:ext uri="{BB962C8B-B14F-4D97-AF65-F5344CB8AC3E}">
        <p14:creationId xmlns:p14="http://schemas.microsoft.com/office/powerpoint/2010/main" val="2879534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400">
                <a:solidFill>
                  <a:schemeClr val="tx1"/>
                </a:solidFill>
                <a:latin typeface="Calibri" panose="020F0502020204030204" pitchFamily="34" charset="0"/>
              </a:defRPr>
            </a:lvl1pPr>
            <a:lvl2pPr marL="741363" indent="-284163">
              <a:spcBef>
                <a:spcPct val="30000"/>
              </a:spcBef>
              <a:defRPr sz="1400">
                <a:solidFill>
                  <a:schemeClr val="tx1"/>
                </a:solidFill>
                <a:latin typeface="Calibri" panose="020F0502020204030204" pitchFamily="34" charset="0"/>
              </a:defRPr>
            </a:lvl2pPr>
            <a:lvl3pPr marL="1139825" indent="-227013">
              <a:spcBef>
                <a:spcPct val="30000"/>
              </a:spcBef>
              <a:defRPr sz="1400">
                <a:solidFill>
                  <a:schemeClr val="tx1"/>
                </a:solidFill>
                <a:latin typeface="Calibri" panose="020F0502020204030204" pitchFamily="34" charset="0"/>
              </a:defRPr>
            </a:lvl3pPr>
            <a:lvl4pPr marL="1597025" indent="-227013">
              <a:spcBef>
                <a:spcPct val="30000"/>
              </a:spcBef>
              <a:defRPr sz="1400">
                <a:solidFill>
                  <a:schemeClr val="tx1"/>
                </a:solidFill>
                <a:latin typeface="Calibri" panose="020F0502020204030204" pitchFamily="34" charset="0"/>
              </a:defRPr>
            </a:lvl4pPr>
            <a:lvl5pPr marL="2054225" indent="-227013">
              <a:spcBef>
                <a:spcPct val="30000"/>
              </a:spcBef>
              <a:defRPr sz="1400">
                <a:solidFill>
                  <a:schemeClr val="tx1"/>
                </a:solidFill>
                <a:latin typeface="Calibri" panose="020F0502020204030204" pitchFamily="34" charset="0"/>
              </a:defRPr>
            </a:lvl5pPr>
            <a:lvl6pPr marL="2511425" indent="-227013" eaLnBrk="0" fontAlgn="base" hangingPunct="0">
              <a:spcBef>
                <a:spcPct val="30000"/>
              </a:spcBef>
              <a:spcAft>
                <a:spcPct val="0"/>
              </a:spcAft>
              <a:defRPr sz="1400">
                <a:solidFill>
                  <a:schemeClr val="tx1"/>
                </a:solidFill>
                <a:latin typeface="Calibri" panose="020F0502020204030204" pitchFamily="34" charset="0"/>
              </a:defRPr>
            </a:lvl6pPr>
            <a:lvl7pPr marL="2968625" indent="-227013" eaLnBrk="0" fontAlgn="base" hangingPunct="0">
              <a:spcBef>
                <a:spcPct val="30000"/>
              </a:spcBef>
              <a:spcAft>
                <a:spcPct val="0"/>
              </a:spcAft>
              <a:defRPr sz="1400">
                <a:solidFill>
                  <a:schemeClr val="tx1"/>
                </a:solidFill>
                <a:latin typeface="Calibri" panose="020F0502020204030204" pitchFamily="34" charset="0"/>
              </a:defRPr>
            </a:lvl7pPr>
            <a:lvl8pPr marL="3425825" indent="-227013" eaLnBrk="0" fontAlgn="base" hangingPunct="0">
              <a:spcBef>
                <a:spcPct val="30000"/>
              </a:spcBef>
              <a:spcAft>
                <a:spcPct val="0"/>
              </a:spcAft>
              <a:defRPr sz="1400">
                <a:solidFill>
                  <a:schemeClr val="tx1"/>
                </a:solidFill>
                <a:latin typeface="Calibri" panose="020F0502020204030204" pitchFamily="34" charset="0"/>
              </a:defRPr>
            </a:lvl8pPr>
            <a:lvl9pPr marL="3883025" indent="-227013" eaLnBrk="0" fontAlgn="base" hangingPunct="0">
              <a:spcBef>
                <a:spcPct val="30000"/>
              </a:spcBef>
              <a:spcAft>
                <a:spcPct val="0"/>
              </a:spcAft>
              <a:defRPr sz="1400">
                <a:solidFill>
                  <a:schemeClr val="tx1"/>
                </a:solidFill>
                <a:latin typeface="Calibri" panose="020F0502020204030204" pitchFamily="34" charset="0"/>
              </a:defRPr>
            </a:lvl9pPr>
          </a:lstStyle>
          <a:p>
            <a:pPr>
              <a:spcBef>
                <a:spcPct val="0"/>
              </a:spcBef>
            </a:pPr>
            <a:fld id="{B11108DC-2AAE-47BB-9263-04AB52F13451}" type="slidenum">
              <a:rPr lang="es-PE" altLang="es-PE" sz="1200">
                <a:latin typeface="Arial" panose="020B0604020202020204" pitchFamily="34" charset="0"/>
              </a:rPr>
              <a:pPr>
                <a:spcBef>
                  <a:spcPct val="0"/>
                </a:spcBef>
              </a:pPr>
              <a:t>33</a:t>
            </a:fld>
            <a:endParaRPr lang="es-PE" altLang="es-PE" sz="1200">
              <a:latin typeface="Arial" panose="020B0604020202020204" pitchFamily="34" charset="0"/>
            </a:endParaRPr>
          </a:p>
        </p:txBody>
      </p:sp>
      <p:sp>
        <p:nvSpPr>
          <p:cNvPr id="113667" name="Rectangle 2"/>
          <p:cNvSpPr>
            <a:spLocks noGrp="1" noRot="1" noChangeAspect="1" noChangeArrowheads="1" noTextEdit="1"/>
          </p:cNvSpPr>
          <p:nvPr>
            <p:ph type="sldImg"/>
          </p:nvPr>
        </p:nvSpPr>
        <p:spPr bwMode="auto">
          <a:xfrm>
            <a:off x="106363" y="754063"/>
            <a:ext cx="6721475" cy="3781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8" name="Rectangle 3"/>
          <p:cNvSpPr>
            <a:spLocks noGrp="1" noChangeArrowheads="1"/>
          </p:cNvSpPr>
          <p:nvPr>
            <p:ph type="body" idx="1"/>
          </p:nvPr>
        </p:nvSpPr>
        <p:spPr bwMode="auto">
          <a:xfrm>
            <a:off x="923362" y="4790228"/>
            <a:ext cx="5085785" cy="45400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_tradnl" altLang="es-PE" smtClean="0">
              <a:latin typeface="Arial" panose="020B0604020202020204" pitchFamily="34" charset="0"/>
            </a:endParaRPr>
          </a:p>
        </p:txBody>
      </p:sp>
    </p:spTree>
    <p:extLst>
      <p:ext uri="{BB962C8B-B14F-4D97-AF65-F5344CB8AC3E}">
        <p14:creationId xmlns:p14="http://schemas.microsoft.com/office/powerpoint/2010/main" val="28795347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400">
                <a:solidFill>
                  <a:schemeClr val="tx1"/>
                </a:solidFill>
                <a:latin typeface="Calibri" panose="020F0502020204030204" pitchFamily="34" charset="0"/>
              </a:defRPr>
            </a:lvl1pPr>
            <a:lvl2pPr marL="741363" indent="-284163">
              <a:spcBef>
                <a:spcPct val="30000"/>
              </a:spcBef>
              <a:defRPr sz="1400">
                <a:solidFill>
                  <a:schemeClr val="tx1"/>
                </a:solidFill>
                <a:latin typeface="Calibri" panose="020F0502020204030204" pitchFamily="34" charset="0"/>
              </a:defRPr>
            </a:lvl2pPr>
            <a:lvl3pPr marL="1139825" indent="-227013">
              <a:spcBef>
                <a:spcPct val="30000"/>
              </a:spcBef>
              <a:defRPr sz="1400">
                <a:solidFill>
                  <a:schemeClr val="tx1"/>
                </a:solidFill>
                <a:latin typeface="Calibri" panose="020F0502020204030204" pitchFamily="34" charset="0"/>
              </a:defRPr>
            </a:lvl3pPr>
            <a:lvl4pPr marL="1597025" indent="-227013">
              <a:spcBef>
                <a:spcPct val="30000"/>
              </a:spcBef>
              <a:defRPr sz="1400">
                <a:solidFill>
                  <a:schemeClr val="tx1"/>
                </a:solidFill>
                <a:latin typeface="Calibri" panose="020F0502020204030204" pitchFamily="34" charset="0"/>
              </a:defRPr>
            </a:lvl4pPr>
            <a:lvl5pPr marL="2054225" indent="-227013">
              <a:spcBef>
                <a:spcPct val="30000"/>
              </a:spcBef>
              <a:defRPr sz="1400">
                <a:solidFill>
                  <a:schemeClr val="tx1"/>
                </a:solidFill>
                <a:latin typeface="Calibri" panose="020F0502020204030204" pitchFamily="34" charset="0"/>
              </a:defRPr>
            </a:lvl5pPr>
            <a:lvl6pPr marL="2511425" indent="-227013" eaLnBrk="0" fontAlgn="base" hangingPunct="0">
              <a:spcBef>
                <a:spcPct val="30000"/>
              </a:spcBef>
              <a:spcAft>
                <a:spcPct val="0"/>
              </a:spcAft>
              <a:defRPr sz="1400">
                <a:solidFill>
                  <a:schemeClr val="tx1"/>
                </a:solidFill>
                <a:latin typeface="Calibri" panose="020F0502020204030204" pitchFamily="34" charset="0"/>
              </a:defRPr>
            </a:lvl6pPr>
            <a:lvl7pPr marL="2968625" indent="-227013" eaLnBrk="0" fontAlgn="base" hangingPunct="0">
              <a:spcBef>
                <a:spcPct val="30000"/>
              </a:spcBef>
              <a:spcAft>
                <a:spcPct val="0"/>
              </a:spcAft>
              <a:defRPr sz="1400">
                <a:solidFill>
                  <a:schemeClr val="tx1"/>
                </a:solidFill>
                <a:latin typeface="Calibri" panose="020F0502020204030204" pitchFamily="34" charset="0"/>
              </a:defRPr>
            </a:lvl7pPr>
            <a:lvl8pPr marL="3425825" indent="-227013" eaLnBrk="0" fontAlgn="base" hangingPunct="0">
              <a:spcBef>
                <a:spcPct val="30000"/>
              </a:spcBef>
              <a:spcAft>
                <a:spcPct val="0"/>
              </a:spcAft>
              <a:defRPr sz="1400">
                <a:solidFill>
                  <a:schemeClr val="tx1"/>
                </a:solidFill>
                <a:latin typeface="Calibri" panose="020F0502020204030204" pitchFamily="34" charset="0"/>
              </a:defRPr>
            </a:lvl8pPr>
            <a:lvl9pPr marL="3883025" indent="-227013" eaLnBrk="0" fontAlgn="base" hangingPunct="0">
              <a:spcBef>
                <a:spcPct val="30000"/>
              </a:spcBef>
              <a:spcAft>
                <a:spcPct val="0"/>
              </a:spcAft>
              <a:defRPr sz="1400">
                <a:solidFill>
                  <a:schemeClr val="tx1"/>
                </a:solidFill>
                <a:latin typeface="Calibri" panose="020F0502020204030204" pitchFamily="34" charset="0"/>
              </a:defRPr>
            </a:lvl9pPr>
          </a:lstStyle>
          <a:p>
            <a:pPr>
              <a:spcBef>
                <a:spcPct val="0"/>
              </a:spcBef>
            </a:pPr>
            <a:fld id="{B11108DC-2AAE-47BB-9263-04AB52F13451}" type="slidenum">
              <a:rPr lang="es-PE" altLang="es-PE" sz="1200">
                <a:latin typeface="Arial" panose="020B0604020202020204" pitchFamily="34" charset="0"/>
              </a:rPr>
              <a:pPr>
                <a:spcBef>
                  <a:spcPct val="0"/>
                </a:spcBef>
              </a:pPr>
              <a:t>34</a:t>
            </a:fld>
            <a:endParaRPr lang="es-PE" altLang="es-PE" sz="1200">
              <a:latin typeface="Arial" panose="020B0604020202020204" pitchFamily="34" charset="0"/>
            </a:endParaRPr>
          </a:p>
        </p:txBody>
      </p:sp>
      <p:sp>
        <p:nvSpPr>
          <p:cNvPr id="113667" name="Rectangle 2"/>
          <p:cNvSpPr>
            <a:spLocks noGrp="1" noRot="1" noChangeAspect="1" noChangeArrowheads="1" noTextEdit="1"/>
          </p:cNvSpPr>
          <p:nvPr>
            <p:ph type="sldImg"/>
          </p:nvPr>
        </p:nvSpPr>
        <p:spPr bwMode="auto">
          <a:xfrm>
            <a:off x="106363" y="754063"/>
            <a:ext cx="6721475" cy="3781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8" name="Rectangle 3"/>
          <p:cNvSpPr>
            <a:spLocks noGrp="1" noChangeArrowheads="1"/>
          </p:cNvSpPr>
          <p:nvPr>
            <p:ph type="body" idx="1"/>
          </p:nvPr>
        </p:nvSpPr>
        <p:spPr bwMode="auto">
          <a:xfrm>
            <a:off x="923362" y="4790228"/>
            <a:ext cx="5085785" cy="45400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_tradnl" altLang="es-PE" smtClean="0">
              <a:latin typeface="Arial" panose="020B0604020202020204" pitchFamily="34" charset="0"/>
            </a:endParaRPr>
          </a:p>
        </p:txBody>
      </p:sp>
    </p:spTree>
    <p:extLst>
      <p:ext uri="{BB962C8B-B14F-4D97-AF65-F5344CB8AC3E}">
        <p14:creationId xmlns:p14="http://schemas.microsoft.com/office/powerpoint/2010/main" val="28795347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400">
                <a:solidFill>
                  <a:schemeClr val="tx1"/>
                </a:solidFill>
                <a:latin typeface="Calibri" panose="020F0502020204030204" pitchFamily="34" charset="0"/>
              </a:defRPr>
            </a:lvl1pPr>
            <a:lvl2pPr marL="741363" indent="-284163">
              <a:spcBef>
                <a:spcPct val="30000"/>
              </a:spcBef>
              <a:defRPr sz="1400">
                <a:solidFill>
                  <a:schemeClr val="tx1"/>
                </a:solidFill>
                <a:latin typeface="Calibri" panose="020F0502020204030204" pitchFamily="34" charset="0"/>
              </a:defRPr>
            </a:lvl2pPr>
            <a:lvl3pPr marL="1139825" indent="-227013">
              <a:spcBef>
                <a:spcPct val="30000"/>
              </a:spcBef>
              <a:defRPr sz="1400">
                <a:solidFill>
                  <a:schemeClr val="tx1"/>
                </a:solidFill>
                <a:latin typeface="Calibri" panose="020F0502020204030204" pitchFamily="34" charset="0"/>
              </a:defRPr>
            </a:lvl3pPr>
            <a:lvl4pPr marL="1597025" indent="-227013">
              <a:spcBef>
                <a:spcPct val="30000"/>
              </a:spcBef>
              <a:defRPr sz="1400">
                <a:solidFill>
                  <a:schemeClr val="tx1"/>
                </a:solidFill>
                <a:latin typeface="Calibri" panose="020F0502020204030204" pitchFamily="34" charset="0"/>
              </a:defRPr>
            </a:lvl4pPr>
            <a:lvl5pPr marL="2054225" indent="-227013">
              <a:spcBef>
                <a:spcPct val="30000"/>
              </a:spcBef>
              <a:defRPr sz="1400">
                <a:solidFill>
                  <a:schemeClr val="tx1"/>
                </a:solidFill>
                <a:latin typeface="Calibri" panose="020F0502020204030204" pitchFamily="34" charset="0"/>
              </a:defRPr>
            </a:lvl5pPr>
            <a:lvl6pPr marL="2511425" indent="-227013" eaLnBrk="0" fontAlgn="base" hangingPunct="0">
              <a:spcBef>
                <a:spcPct val="30000"/>
              </a:spcBef>
              <a:spcAft>
                <a:spcPct val="0"/>
              </a:spcAft>
              <a:defRPr sz="1400">
                <a:solidFill>
                  <a:schemeClr val="tx1"/>
                </a:solidFill>
                <a:latin typeface="Calibri" panose="020F0502020204030204" pitchFamily="34" charset="0"/>
              </a:defRPr>
            </a:lvl6pPr>
            <a:lvl7pPr marL="2968625" indent="-227013" eaLnBrk="0" fontAlgn="base" hangingPunct="0">
              <a:spcBef>
                <a:spcPct val="30000"/>
              </a:spcBef>
              <a:spcAft>
                <a:spcPct val="0"/>
              </a:spcAft>
              <a:defRPr sz="1400">
                <a:solidFill>
                  <a:schemeClr val="tx1"/>
                </a:solidFill>
                <a:latin typeface="Calibri" panose="020F0502020204030204" pitchFamily="34" charset="0"/>
              </a:defRPr>
            </a:lvl7pPr>
            <a:lvl8pPr marL="3425825" indent="-227013" eaLnBrk="0" fontAlgn="base" hangingPunct="0">
              <a:spcBef>
                <a:spcPct val="30000"/>
              </a:spcBef>
              <a:spcAft>
                <a:spcPct val="0"/>
              </a:spcAft>
              <a:defRPr sz="1400">
                <a:solidFill>
                  <a:schemeClr val="tx1"/>
                </a:solidFill>
                <a:latin typeface="Calibri" panose="020F0502020204030204" pitchFamily="34" charset="0"/>
              </a:defRPr>
            </a:lvl8pPr>
            <a:lvl9pPr marL="3883025" indent="-227013" eaLnBrk="0" fontAlgn="base" hangingPunct="0">
              <a:spcBef>
                <a:spcPct val="30000"/>
              </a:spcBef>
              <a:spcAft>
                <a:spcPct val="0"/>
              </a:spcAft>
              <a:defRPr sz="1400">
                <a:solidFill>
                  <a:schemeClr val="tx1"/>
                </a:solidFill>
                <a:latin typeface="Calibri" panose="020F0502020204030204" pitchFamily="34" charset="0"/>
              </a:defRPr>
            </a:lvl9pPr>
          </a:lstStyle>
          <a:p>
            <a:pPr>
              <a:spcBef>
                <a:spcPct val="0"/>
              </a:spcBef>
            </a:pPr>
            <a:fld id="{B11108DC-2AAE-47BB-9263-04AB52F13451}" type="slidenum">
              <a:rPr lang="es-PE" altLang="es-PE" sz="1200">
                <a:latin typeface="Arial" panose="020B0604020202020204" pitchFamily="34" charset="0"/>
              </a:rPr>
              <a:pPr>
                <a:spcBef>
                  <a:spcPct val="0"/>
                </a:spcBef>
              </a:pPr>
              <a:t>35</a:t>
            </a:fld>
            <a:endParaRPr lang="es-PE" altLang="es-PE" sz="1200">
              <a:latin typeface="Arial" panose="020B0604020202020204" pitchFamily="34" charset="0"/>
            </a:endParaRPr>
          </a:p>
        </p:txBody>
      </p:sp>
      <p:sp>
        <p:nvSpPr>
          <p:cNvPr id="113667" name="Rectangle 2"/>
          <p:cNvSpPr>
            <a:spLocks noGrp="1" noRot="1" noChangeAspect="1" noChangeArrowheads="1" noTextEdit="1"/>
          </p:cNvSpPr>
          <p:nvPr>
            <p:ph type="sldImg"/>
          </p:nvPr>
        </p:nvSpPr>
        <p:spPr bwMode="auto">
          <a:xfrm>
            <a:off x="106363" y="754063"/>
            <a:ext cx="6721475" cy="3781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8" name="Rectangle 3"/>
          <p:cNvSpPr>
            <a:spLocks noGrp="1" noChangeArrowheads="1"/>
          </p:cNvSpPr>
          <p:nvPr>
            <p:ph type="body" idx="1"/>
          </p:nvPr>
        </p:nvSpPr>
        <p:spPr bwMode="auto">
          <a:xfrm>
            <a:off x="923362" y="4790228"/>
            <a:ext cx="5085785" cy="45400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_tradnl" altLang="es-PE" smtClean="0">
              <a:latin typeface="Arial" panose="020B0604020202020204" pitchFamily="34" charset="0"/>
            </a:endParaRPr>
          </a:p>
        </p:txBody>
      </p:sp>
    </p:spTree>
    <p:extLst>
      <p:ext uri="{BB962C8B-B14F-4D97-AF65-F5344CB8AC3E}">
        <p14:creationId xmlns:p14="http://schemas.microsoft.com/office/powerpoint/2010/main" val="28795347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400">
                <a:solidFill>
                  <a:schemeClr val="tx1"/>
                </a:solidFill>
                <a:latin typeface="Calibri" panose="020F0502020204030204" pitchFamily="34" charset="0"/>
              </a:defRPr>
            </a:lvl1pPr>
            <a:lvl2pPr marL="741363" indent="-284163">
              <a:spcBef>
                <a:spcPct val="30000"/>
              </a:spcBef>
              <a:defRPr sz="1400">
                <a:solidFill>
                  <a:schemeClr val="tx1"/>
                </a:solidFill>
                <a:latin typeface="Calibri" panose="020F0502020204030204" pitchFamily="34" charset="0"/>
              </a:defRPr>
            </a:lvl2pPr>
            <a:lvl3pPr marL="1139825" indent="-227013">
              <a:spcBef>
                <a:spcPct val="30000"/>
              </a:spcBef>
              <a:defRPr sz="1400">
                <a:solidFill>
                  <a:schemeClr val="tx1"/>
                </a:solidFill>
                <a:latin typeface="Calibri" panose="020F0502020204030204" pitchFamily="34" charset="0"/>
              </a:defRPr>
            </a:lvl3pPr>
            <a:lvl4pPr marL="1597025" indent="-227013">
              <a:spcBef>
                <a:spcPct val="30000"/>
              </a:spcBef>
              <a:defRPr sz="1400">
                <a:solidFill>
                  <a:schemeClr val="tx1"/>
                </a:solidFill>
                <a:latin typeface="Calibri" panose="020F0502020204030204" pitchFamily="34" charset="0"/>
              </a:defRPr>
            </a:lvl4pPr>
            <a:lvl5pPr marL="2054225" indent="-227013">
              <a:spcBef>
                <a:spcPct val="30000"/>
              </a:spcBef>
              <a:defRPr sz="1400">
                <a:solidFill>
                  <a:schemeClr val="tx1"/>
                </a:solidFill>
                <a:latin typeface="Calibri" panose="020F0502020204030204" pitchFamily="34" charset="0"/>
              </a:defRPr>
            </a:lvl5pPr>
            <a:lvl6pPr marL="2511425" indent="-227013" eaLnBrk="0" fontAlgn="base" hangingPunct="0">
              <a:spcBef>
                <a:spcPct val="30000"/>
              </a:spcBef>
              <a:spcAft>
                <a:spcPct val="0"/>
              </a:spcAft>
              <a:defRPr sz="1400">
                <a:solidFill>
                  <a:schemeClr val="tx1"/>
                </a:solidFill>
                <a:latin typeface="Calibri" panose="020F0502020204030204" pitchFamily="34" charset="0"/>
              </a:defRPr>
            </a:lvl6pPr>
            <a:lvl7pPr marL="2968625" indent="-227013" eaLnBrk="0" fontAlgn="base" hangingPunct="0">
              <a:spcBef>
                <a:spcPct val="30000"/>
              </a:spcBef>
              <a:spcAft>
                <a:spcPct val="0"/>
              </a:spcAft>
              <a:defRPr sz="1400">
                <a:solidFill>
                  <a:schemeClr val="tx1"/>
                </a:solidFill>
                <a:latin typeface="Calibri" panose="020F0502020204030204" pitchFamily="34" charset="0"/>
              </a:defRPr>
            </a:lvl7pPr>
            <a:lvl8pPr marL="3425825" indent="-227013" eaLnBrk="0" fontAlgn="base" hangingPunct="0">
              <a:spcBef>
                <a:spcPct val="30000"/>
              </a:spcBef>
              <a:spcAft>
                <a:spcPct val="0"/>
              </a:spcAft>
              <a:defRPr sz="1400">
                <a:solidFill>
                  <a:schemeClr val="tx1"/>
                </a:solidFill>
                <a:latin typeface="Calibri" panose="020F0502020204030204" pitchFamily="34" charset="0"/>
              </a:defRPr>
            </a:lvl8pPr>
            <a:lvl9pPr marL="3883025" indent="-227013" eaLnBrk="0" fontAlgn="base" hangingPunct="0">
              <a:spcBef>
                <a:spcPct val="30000"/>
              </a:spcBef>
              <a:spcAft>
                <a:spcPct val="0"/>
              </a:spcAft>
              <a:defRPr sz="1400">
                <a:solidFill>
                  <a:schemeClr val="tx1"/>
                </a:solidFill>
                <a:latin typeface="Calibri" panose="020F0502020204030204" pitchFamily="34" charset="0"/>
              </a:defRPr>
            </a:lvl9pPr>
          </a:lstStyle>
          <a:p>
            <a:pPr>
              <a:spcBef>
                <a:spcPct val="0"/>
              </a:spcBef>
            </a:pPr>
            <a:fld id="{B11108DC-2AAE-47BB-9263-04AB52F13451}" type="slidenum">
              <a:rPr lang="es-PE" altLang="es-PE" sz="1200">
                <a:latin typeface="Arial" panose="020B0604020202020204" pitchFamily="34" charset="0"/>
              </a:rPr>
              <a:pPr>
                <a:spcBef>
                  <a:spcPct val="0"/>
                </a:spcBef>
              </a:pPr>
              <a:t>36</a:t>
            </a:fld>
            <a:endParaRPr lang="es-PE" altLang="es-PE" sz="1200">
              <a:latin typeface="Arial" panose="020B0604020202020204" pitchFamily="34" charset="0"/>
            </a:endParaRPr>
          </a:p>
        </p:txBody>
      </p:sp>
      <p:sp>
        <p:nvSpPr>
          <p:cNvPr id="113667" name="Rectangle 2"/>
          <p:cNvSpPr>
            <a:spLocks noGrp="1" noRot="1" noChangeAspect="1" noChangeArrowheads="1" noTextEdit="1"/>
          </p:cNvSpPr>
          <p:nvPr>
            <p:ph type="sldImg"/>
          </p:nvPr>
        </p:nvSpPr>
        <p:spPr bwMode="auto">
          <a:xfrm>
            <a:off x="106363" y="754063"/>
            <a:ext cx="6721475" cy="3781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8" name="Rectangle 3"/>
          <p:cNvSpPr>
            <a:spLocks noGrp="1" noChangeArrowheads="1"/>
          </p:cNvSpPr>
          <p:nvPr>
            <p:ph type="body" idx="1"/>
          </p:nvPr>
        </p:nvSpPr>
        <p:spPr bwMode="auto">
          <a:xfrm>
            <a:off x="923362" y="4790228"/>
            <a:ext cx="5085785" cy="45400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_tradnl" altLang="es-PE" smtClean="0">
              <a:latin typeface="Arial" panose="020B0604020202020204" pitchFamily="34" charset="0"/>
            </a:endParaRPr>
          </a:p>
        </p:txBody>
      </p:sp>
    </p:spTree>
    <p:extLst>
      <p:ext uri="{BB962C8B-B14F-4D97-AF65-F5344CB8AC3E}">
        <p14:creationId xmlns:p14="http://schemas.microsoft.com/office/powerpoint/2010/main" val="28795347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400">
                <a:solidFill>
                  <a:schemeClr val="tx1"/>
                </a:solidFill>
                <a:latin typeface="Calibri" panose="020F0502020204030204" pitchFamily="34" charset="0"/>
              </a:defRPr>
            </a:lvl1pPr>
            <a:lvl2pPr marL="741363" indent="-284163">
              <a:spcBef>
                <a:spcPct val="30000"/>
              </a:spcBef>
              <a:defRPr sz="1400">
                <a:solidFill>
                  <a:schemeClr val="tx1"/>
                </a:solidFill>
                <a:latin typeface="Calibri" panose="020F0502020204030204" pitchFamily="34" charset="0"/>
              </a:defRPr>
            </a:lvl2pPr>
            <a:lvl3pPr marL="1139825" indent="-227013">
              <a:spcBef>
                <a:spcPct val="30000"/>
              </a:spcBef>
              <a:defRPr sz="1400">
                <a:solidFill>
                  <a:schemeClr val="tx1"/>
                </a:solidFill>
                <a:latin typeface="Calibri" panose="020F0502020204030204" pitchFamily="34" charset="0"/>
              </a:defRPr>
            </a:lvl3pPr>
            <a:lvl4pPr marL="1597025" indent="-227013">
              <a:spcBef>
                <a:spcPct val="30000"/>
              </a:spcBef>
              <a:defRPr sz="1400">
                <a:solidFill>
                  <a:schemeClr val="tx1"/>
                </a:solidFill>
                <a:latin typeface="Calibri" panose="020F0502020204030204" pitchFamily="34" charset="0"/>
              </a:defRPr>
            </a:lvl4pPr>
            <a:lvl5pPr marL="2054225" indent="-227013">
              <a:spcBef>
                <a:spcPct val="30000"/>
              </a:spcBef>
              <a:defRPr sz="1400">
                <a:solidFill>
                  <a:schemeClr val="tx1"/>
                </a:solidFill>
                <a:latin typeface="Calibri" panose="020F0502020204030204" pitchFamily="34" charset="0"/>
              </a:defRPr>
            </a:lvl5pPr>
            <a:lvl6pPr marL="2511425" indent="-227013" eaLnBrk="0" fontAlgn="base" hangingPunct="0">
              <a:spcBef>
                <a:spcPct val="30000"/>
              </a:spcBef>
              <a:spcAft>
                <a:spcPct val="0"/>
              </a:spcAft>
              <a:defRPr sz="1400">
                <a:solidFill>
                  <a:schemeClr val="tx1"/>
                </a:solidFill>
                <a:latin typeface="Calibri" panose="020F0502020204030204" pitchFamily="34" charset="0"/>
              </a:defRPr>
            </a:lvl6pPr>
            <a:lvl7pPr marL="2968625" indent="-227013" eaLnBrk="0" fontAlgn="base" hangingPunct="0">
              <a:spcBef>
                <a:spcPct val="30000"/>
              </a:spcBef>
              <a:spcAft>
                <a:spcPct val="0"/>
              </a:spcAft>
              <a:defRPr sz="1400">
                <a:solidFill>
                  <a:schemeClr val="tx1"/>
                </a:solidFill>
                <a:latin typeface="Calibri" panose="020F0502020204030204" pitchFamily="34" charset="0"/>
              </a:defRPr>
            </a:lvl7pPr>
            <a:lvl8pPr marL="3425825" indent="-227013" eaLnBrk="0" fontAlgn="base" hangingPunct="0">
              <a:spcBef>
                <a:spcPct val="30000"/>
              </a:spcBef>
              <a:spcAft>
                <a:spcPct val="0"/>
              </a:spcAft>
              <a:defRPr sz="1400">
                <a:solidFill>
                  <a:schemeClr val="tx1"/>
                </a:solidFill>
                <a:latin typeface="Calibri" panose="020F0502020204030204" pitchFamily="34" charset="0"/>
              </a:defRPr>
            </a:lvl8pPr>
            <a:lvl9pPr marL="3883025" indent="-227013" eaLnBrk="0" fontAlgn="base" hangingPunct="0">
              <a:spcBef>
                <a:spcPct val="30000"/>
              </a:spcBef>
              <a:spcAft>
                <a:spcPct val="0"/>
              </a:spcAft>
              <a:defRPr sz="1400">
                <a:solidFill>
                  <a:schemeClr val="tx1"/>
                </a:solidFill>
                <a:latin typeface="Calibri" panose="020F0502020204030204" pitchFamily="34" charset="0"/>
              </a:defRPr>
            </a:lvl9pPr>
          </a:lstStyle>
          <a:p>
            <a:pPr>
              <a:spcBef>
                <a:spcPct val="0"/>
              </a:spcBef>
            </a:pPr>
            <a:fld id="{B11108DC-2AAE-47BB-9263-04AB52F13451}" type="slidenum">
              <a:rPr lang="es-PE" altLang="es-PE" sz="1200">
                <a:latin typeface="Arial" panose="020B0604020202020204" pitchFamily="34" charset="0"/>
              </a:rPr>
              <a:pPr>
                <a:spcBef>
                  <a:spcPct val="0"/>
                </a:spcBef>
              </a:pPr>
              <a:t>37</a:t>
            </a:fld>
            <a:endParaRPr lang="es-PE" altLang="es-PE" sz="1200">
              <a:latin typeface="Arial" panose="020B0604020202020204" pitchFamily="34" charset="0"/>
            </a:endParaRPr>
          </a:p>
        </p:txBody>
      </p:sp>
      <p:sp>
        <p:nvSpPr>
          <p:cNvPr id="113667" name="Rectangle 2"/>
          <p:cNvSpPr>
            <a:spLocks noGrp="1" noRot="1" noChangeAspect="1" noChangeArrowheads="1" noTextEdit="1"/>
          </p:cNvSpPr>
          <p:nvPr>
            <p:ph type="sldImg"/>
          </p:nvPr>
        </p:nvSpPr>
        <p:spPr bwMode="auto">
          <a:xfrm>
            <a:off x="106363" y="754063"/>
            <a:ext cx="6721475" cy="37814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8" name="Rectangle 3"/>
          <p:cNvSpPr>
            <a:spLocks noGrp="1" noChangeArrowheads="1"/>
          </p:cNvSpPr>
          <p:nvPr>
            <p:ph type="body" idx="1"/>
          </p:nvPr>
        </p:nvSpPr>
        <p:spPr bwMode="auto">
          <a:xfrm>
            <a:off x="923362" y="4790228"/>
            <a:ext cx="5085785" cy="45400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_tradnl" altLang="es-PE" smtClean="0">
              <a:latin typeface="Arial" panose="020B0604020202020204" pitchFamily="34" charset="0"/>
            </a:endParaRPr>
          </a:p>
        </p:txBody>
      </p:sp>
    </p:spTree>
    <p:extLst>
      <p:ext uri="{BB962C8B-B14F-4D97-AF65-F5344CB8AC3E}">
        <p14:creationId xmlns:p14="http://schemas.microsoft.com/office/powerpoint/2010/main" val="2879534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6</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xfrm>
            <a:off x="887413" y="1265238"/>
            <a:ext cx="5467350" cy="3074987"/>
          </a:xfrm>
          <a:solidFill>
            <a:srgbClr val="FFFFFF"/>
          </a:solidFill>
          <a:ln>
            <a:solidFill>
              <a:srgbClr val="000000"/>
            </a:solidFill>
            <a:miter lim="800000"/>
            <a:headEnd/>
            <a:tailEnd/>
          </a:ln>
        </p:spPr>
      </p:sp>
      <p:sp>
        <p:nvSpPr>
          <p:cNvPr id="50179" name="Rectangle 3"/>
          <p:cNvSpPr>
            <a:spLocks noGrp="1" noChangeArrowheads="1"/>
          </p:cNvSpPr>
          <p:nvPr>
            <p:ph type="body" idx="1"/>
          </p:nvPr>
        </p:nvSpPr>
        <p:spPr bwMode="auto">
          <a:xfrm>
            <a:off x="1074281" y="4798298"/>
            <a:ext cx="4787195"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t" anchorCtr="0" compatLnSpc="1">
            <a:prstTxWarp prst="textNoShape">
              <a:avLst/>
            </a:prstTxWarp>
            <a:spAutoFit/>
          </a:bodyPr>
          <a:lstStyle/>
          <a:p>
            <a:pPr defTabSz="447675" eaLnBrk="1" hangingPunct="1">
              <a:spcBef>
                <a:spcPct val="0"/>
              </a:spcBef>
            </a:pPr>
            <a:endParaRPr lang="es-ES_tradnl" altLang="es-PE" smtClean="0"/>
          </a:p>
        </p:txBody>
      </p:sp>
      <p:sp>
        <p:nvSpPr>
          <p:cNvPr id="50180" name="Rectangle 4"/>
          <p:cNvSpPr>
            <a:spLocks noGrp="1" noRot="1" noChangeAspect="1" noChangeArrowheads="1" noTextEdit="1"/>
          </p:cNvSpPr>
          <p:nvPr>
            <p:ph type="sldImg" idx="2"/>
          </p:nvPr>
        </p:nvSpPr>
        <p:spPr bwMode="auto">
          <a:xfrm>
            <a:off x="1087264" y="971604"/>
            <a:ext cx="4756362" cy="3481308"/>
          </a:xfrm>
          <a:solidFill>
            <a:srgbClr val="FFFFFF"/>
          </a:solidFill>
          <a:ln>
            <a:solidFill>
              <a:srgbClr val="000000"/>
            </a:solidFill>
            <a:miter lim="800000"/>
            <a:headEnd/>
            <a:tailEnd/>
          </a:ln>
        </p:spPr>
      </p:sp>
    </p:spTree>
    <p:extLst>
      <p:ext uri="{BB962C8B-B14F-4D97-AF65-F5344CB8AC3E}">
        <p14:creationId xmlns:p14="http://schemas.microsoft.com/office/powerpoint/2010/main" val="693826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4DC272-CD63-4086-948C-AB9C4CFA4205}" type="slidenum">
              <a:rPr lang="es-ES" altLang="es-PE">
                <a:latin typeface="Calibri" panose="020F0502020204030204" pitchFamily="34" charset="0"/>
              </a:rPr>
              <a:pPr/>
              <a:t>8</a:t>
            </a:fld>
            <a:endParaRPr lang="es-ES" altLang="es-PE" dirty="0">
              <a:latin typeface="Calibri" panose="020F0502020204030204" pitchFamily="34" charset="0"/>
            </a:endParaRPr>
          </a:p>
        </p:txBody>
      </p:sp>
      <p:sp>
        <p:nvSpPr>
          <p:cNvPr id="46083"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dirty="0" smtClean="0"/>
          </a:p>
        </p:txBody>
      </p:sp>
    </p:spTree>
    <p:extLst>
      <p:ext uri="{BB962C8B-B14F-4D97-AF65-F5344CB8AC3E}">
        <p14:creationId xmlns:p14="http://schemas.microsoft.com/office/powerpoint/2010/main" val="1063562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8FD8459-0967-46A0-AC7B-52D04C699261}" type="slidenum">
              <a:rPr lang="es-ES" altLang="es-PE"/>
              <a:pPr/>
              <a:t>10</a:t>
            </a:fld>
            <a:endParaRPr lang="es-ES" altLang="es-PE"/>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smtClean="0"/>
          </a:p>
        </p:txBody>
      </p:sp>
    </p:spTree>
    <p:extLst>
      <p:ext uri="{BB962C8B-B14F-4D97-AF65-F5344CB8AC3E}">
        <p14:creationId xmlns:p14="http://schemas.microsoft.com/office/powerpoint/2010/main" val="2370061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65D05D-065B-43E2-8227-E35981F6E081}" type="slidenum">
              <a:rPr lang="es-ES" altLang="es-PE">
                <a:latin typeface="Calibri" panose="020F0502020204030204" pitchFamily="34" charset="0"/>
              </a:rPr>
              <a:pPr/>
              <a:t>11</a:t>
            </a:fld>
            <a:endParaRPr lang="es-ES" altLang="es-PE">
              <a:latin typeface="Calibri" panose="020F0502020204030204" pitchFamily="34" charset="0"/>
            </a:endParaRPr>
          </a:p>
        </p:txBody>
      </p:sp>
      <p:sp>
        <p:nvSpPr>
          <p:cNvPr id="64515"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smtClean="0"/>
          </a:p>
        </p:txBody>
      </p:sp>
    </p:spTree>
    <p:extLst>
      <p:ext uri="{BB962C8B-B14F-4D97-AF65-F5344CB8AC3E}">
        <p14:creationId xmlns:p14="http://schemas.microsoft.com/office/powerpoint/2010/main" val="1054996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65D05D-065B-43E2-8227-E35981F6E081}" type="slidenum">
              <a:rPr lang="es-ES" altLang="es-PE">
                <a:latin typeface="Calibri" panose="020F0502020204030204" pitchFamily="34" charset="0"/>
              </a:rPr>
              <a:pPr/>
              <a:t>12</a:t>
            </a:fld>
            <a:endParaRPr lang="es-ES" altLang="es-PE">
              <a:latin typeface="Calibri" panose="020F0502020204030204" pitchFamily="34" charset="0"/>
            </a:endParaRPr>
          </a:p>
        </p:txBody>
      </p:sp>
      <p:sp>
        <p:nvSpPr>
          <p:cNvPr id="64515" name="Rectangle 2"/>
          <p:cNvSpPr>
            <a:spLocks noGrp="1" noRot="1" noChangeAspect="1" noChangeArrowheads="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smtClean="0"/>
          </a:p>
        </p:txBody>
      </p:sp>
    </p:spTree>
    <p:extLst>
      <p:ext uri="{BB962C8B-B14F-4D97-AF65-F5344CB8AC3E}">
        <p14:creationId xmlns:p14="http://schemas.microsoft.com/office/powerpoint/2010/main" val="1054996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400">
                <a:solidFill>
                  <a:schemeClr val="tx1"/>
                </a:solidFill>
                <a:latin typeface="Calibri" panose="020F0502020204030204" pitchFamily="34" charset="0"/>
              </a:defRPr>
            </a:lvl1pPr>
            <a:lvl2pPr marL="742950" indent="-285750">
              <a:spcBef>
                <a:spcPct val="30000"/>
              </a:spcBef>
              <a:defRPr sz="1400">
                <a:solidFill>
                  <a:schemeClr val="tx1"/>
                </a:solidFill>
                <a:latin typeface="Calibri" panose="020F0502020204030204" pitchFamily="34" charset="0"/>
              </a:defRPr>
            </a:lvl2pPr>
            <a:lvl3pPr marL="1143000" indent="-228600">
              <a:spcBef>
                <a:spcPct val="30000"/>
              </a:spcBef>
              <a:defRPr sz="1400">
                <a:solidFill>
                  <a:schemeClr val="tx1"/>
                </a:solidFill>
                <a:latin typeface="Calibri" panose="020F0502020204030204" pitchFamily="34" charset="0"/>
              </a:defRPr>
            </a:lvl3pPr>
            <a:lvl4pPr marL="1600200" indent="-228600">
              <a:spcBef>
                <a:spcPct val="30000"/>
              </a:spcBef>
              <a:defRPr sz="1400">
                <a:solidFill>
                  <a:schemeClr val="tx1"/>
                </a:solidFill>
                <a:latin typeface="Calibri" panose="020F0502020204030204" pitchFamily="34" charset="0"/>
              </a:defRPr>
            </a:lvl4pPr>
            <a:lvl5pPr marL="2057400" indent="-228600">
              <a:spcBef>
                <a:spcPct val="30000"/>
              </a:spcBef>
              <a:defRPr sz="1400">
                <a:solidFill>
                  <a:schemeClr val="tx1"/>
                </a:solidFill>
                <a:latin typeface="Calibri" panose="020F0502020204030204" pitchFamily="34" charset="0"/>
              </a:defRPr>
            </a:lvl5pPr>
            <a:lvl6pPr marL="2514600" indent="-228600" eaLnBrk="0" fontAlgn="base" hangingPunct="0">
              <a:spcBef>
                <a:spcPct val="30000"/>
              </a:spcBef>
              <a:spcAft>
                <a:spcPct val="0"/>
              </a:spcAft>
              <a:defRPr sz="1400">
                <a:solidFill>
                  <a:schemeClr val="tx1"/>
                </a:solidFill>
                <a:latin typeface="Calibri" panose="020F0502020204030204" pitchFamily="34" charset="0"/>
              </a:defRPr>
            </a:lvl6pPr>
            <a:lvl7pPr marL="2971800" indent="-228600" eaLnBrk="0" fontAlgn="base" hangingPunct="0">
              <a:spcBef>
                <a:spcPct val="30000"/>
              </a:spcBef>
              <a:spcAft>
                <a:spcPct val="0"/>
              </a:spcAft>
              <a:defRPr sz="1400">
                <a:solidFill>
                  <a:schemeClr val="tx1"/>
                </a:solidFill>
                <a:latin typeface="Calibri" panose="020F0502020204030204" pitchFamily="34" charset="0"/>
              </a:defRPr>
            </a:lvl7pPr>
            <a:lvl8pPr marL="3429000" indent="-228600" eaLnBrk="0" fontAlgn="base" hangingPunct="0">
              <a:spcBef>
                <a:spcPct val="30000"/>
              </a:spcBef>
              <a:spcAft>
                <a:spcPct val="0"/>
              </a:spcAft>
              <a:defRPr sz="1400">
                <a:solidFill>
                  <a:schemeClr val="tx1"/>
                </a:solidFill>
                <a:latin typeface="Calibri" panose="020F0502020204030204" pitchFamily="34" charset="0"/>
              </a:defRPr>
            </a:lvl8pPr>
            <a:lvl9pPr marL="3886200" indent="-228600" eaLnBrk="0" fontAlgn="base" hangingPunct="0">
              <a:spcBef>
                <a:spcPct val="30000"/>
              </a:spcBef>
              <a:spcAft>
                <a:spcPct val="0"/>
              </a:spcAft>
              <a:defRPr sz="1400">
                <a:solidFill>
                  <a:schemeClr val="tx1"/>
                </a:solidFill>
                <a:latin typeface="Calibri" panose="020F0502020204030204" pitchFamily="34" charset="0"/>
              </a:defRPr>
            </a:lvl9pPr>
          </a:lstStyle>
          <a:p>
            <a:pPr>
              <a:spcBef>
                <a:spcPct val="0"/>
              </a:spcBef>
            </a:pPr>
            <a:fld id="{3823EBC5-7091-4211-B2D2-493DBF40A307}" type="slidenum">
              <a:rPr lang="es-ES" altLang="es-PE" sz="1200"/>
              <a:pPr>
                <a:spcBef>
                  <a:spcPct val="0"/>
                </a:spcBef>
              </a:pPr>
              <a:t>13</a:t>
            </a:fld>
            <a:endParaRPr lang="es-ES" altLang="es-PE" sz="120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PE" altLang="es-PE" smtClean="0"/>
          </a:p>
        </p:txBody>
      </p:sp>
    </p:spTree>
    <p:extLst>
      <p:ext uri="{BB962C8B-B14F-4D97-AF65-F5344CB8AC3E}">
        <p14:creationId xmlns:p14="http://schemas.microsoft.com/office/powerpoint/2010/main" val="3698243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910080" y="359898"/>
            <a:ext cx="987552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59B6C214-18F1-404F-9783-B7F8AC07128F}" type="datetime1">
              <a:rPr lang="es-PE" smtClean="0"/>
              <a:t>19/11/2019</a:t>
            </a:fld>
            <a:endParaRPr lang="es-PE"/>
          </a:p>
        </p:txBody>
      </p:sp>
      <p:sp>
        <p:nvSpPr>
          <p:cNvPr id="20" name="19 Marcador de pie de página"/>
          <p:cNvSpPr>
            <a:spLocks noGrp="1"/>
          </p:cNvSpPr>
          <p:nvPr>
            <p:ph type="ftr" sz="quarter" idx="11"/>
          </p:nvPr>
        </p:nvSpPr>
        <p:spPr/>
        <p:txBody>
          <a:bodyPr/>
          <a:lstStyle>
            <a:extLst/>
          </a:lstStyle>
          <a:p>
            <a:endParaRPr lang="es-PE"/>
          </a:p>
        </p:txBody>
      </p:sp>
      <p:sp>
        <p:nvSpPr>
          <p:cNvPr id="10" name="9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
        <p:nvSpPr>
          <p:cNvPr id="8" name="7 Elipse"/>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3762043-7688-4613-93C8-57E3A234F854}" type="datetime1">
              <a:rPr lang="es-PE" smtClean="0"/>
              <a:t>19/11/2019</a:t>
            </a:fld>
            <a:endParaRPr lang="es-PE"/>
          </a:p>
        </p:txBody>
      </p:sp>
      <p:sp>
        <p:nvSpPr>
          <p:cNvPr id="5" name="4 Marcador de pie de página"/>
          <p:cNvSpPr>
            <a:spLocks noGrp="1"/>
          </p:cNvSpPr>
          <p:nvPr>
            <p:ph type="ftr" sz="quarter" idx="11"/>
          </p:nvPr>
        </p:nvSpPr>
        <p:spPr/>
        <p:txBody>
          <a:bodyPr/>
          <a:lstStyle>
            <a:extLst/>
          </a:lstStyle>
          <a:p>
            <a:endParaRPr lang="es-PE"/>
          </a:p>
        </p:txBody>
      </p:sp>
      <p:sp>
        <p:nvSpPr>
          <p:cNvPr id="6" name="5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144000" y="274640"/>
            <a:ext cx="24384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524000" y="274641"/>
            <a:ext cx="7416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28640DD-3A45-4872-AD75-015AEBB4FC5E}" type="datetime1">
              <a:rPr lang="es-PE" smtClean="0"/>
              <a:t>19/11/2019</a:t>
            </a:fld>
            <a:endParaRPr lang="es-PE"/>
          </a:p>
        </p:txBody>
      </p:sp>
      <p:sp>
        <p:nvSpPr>
          <p:cNvPr id="5" name="4 Marcador de pie de página"/>
          <p:cNvSpPr>
            <a:spLocks noGrp="1"/>
          </p:cNvSpPr>
          <p:nvPr>
            <p:ph type="ftr" sz="quarter" idx="11"/>
          </p:nvPr>
        </p:nvSpPr>
        <p:spPr/>
        <p:txBody>
          <a:bodyPr/>
          <a:lstStyle>
            <a:extLst/>
          </a:lstStyle>
          <a:p>
            <a:endParaRPr lang="es-PE"/>
          </a:p>
        </p:txBody>
      </p:sp>
      <p:sp>
        <p:nvSpPr>
          <p:cNvPr id="6" name="5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324F268-2AE5-4C29-8973-EC5C2D40F401}" type="datetime1">
              <a:rPr lang="es-PE" smtClean="0"/>
              <a:t>19/11/2019</a:t>
            </a:fld>
            <a:endParaRPr lang="es-PE"/>
          </a:p>
        </p:txBody>
      </p:sp>
      <p:sp>
        <p:nvSpPr>
          <p:cNvPr id="5" name="4 Marcador de pie de página"/>
          <p:cNvSpPr>
            <a:spLocks noGrp="1"/>
          </p:cNvSpPr>
          <p:nvPr>
            <p:ph type="ftr" sz="quarter" idx="11"/>
          </p:nvPr>
        </p:nvSpPr>
        <p:spPr/>
        <p:txBody>
          <a:bodyPr/>
          <a:lstStyle>
            <a:extLst/>
          </a:lstStyle>
          <a:p>
            <a:endParaRPr lang="es-PE"/>
          </a:p>
        </p:txBody>
      </p:sp>
      <p:sp>
        <p:nvSpPr>
          <p:cNvPr id="6" name="5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50FEA666-F109-47E4-ADC3-32B10345A32A}" type="datetime1">
              <a:rPr lang="es-PE" smtClean="0"/>
              <a:t>19/11/2019</a:t>
            </a:fld>
            <a:endParaRPr lang="es-PE"/>
          </a:p>
        </p:txBody>
      </p:sp>
      <p:sp>
        <p:nvSpPr>
          <p:cNvPr id="5" name="4 Marcador de pie de página"/>
          <p:cNvSpPr>
            <a:spLocks noGrp="1"/>
          </p:cNvSpPr>
          <p:nvPr>
            <p:ph type="ftr" sz="quarter" idx="11"/>
          </p:nvPr>
        </p:nvSpPr>
        <p:spPr/>
        <p:txBody>
          <a:bodyPr/>
          <a:lstStyle>
            <a:extLst/>
          </a:lstStyle>
          <a:p>
            <a:endParaRPr lang="es-PE"/>
          </a:p>
        </p:txBody>
      </p:sp>
      <p:sp>
        <p:nvSpPr>
          <p:cNvPr id="6" name="5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
        <p:nvSpPr>
          <p:cNvPr id="10" name="9 Rectángulo"/>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914144" y="274320"/>
            <a:ext cx="999744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28B5C0E-A9B5-4518-955B-1B55B9866F84}" type="datetime1">
              <a:rPr lang="es-PE" smtClean="0"/>
              <a:t>19/11/2019</a:t>
            </a:fld>
            <a:endParaRPr lang="es-PE"/>
          </a:p>
        </p:txBody>
      </p:sp>
      <p:sp>
        <p:nvSpPr>
          <p:cNvPr id="6" name="5 Marcador de pie de página"/>
          <p:cNvSpPr>
            <a:spLocks noGrp="1"/>
          </p:cNvSpPr>
          <p:nvPr>
            <p:ph type="ftr" sz="quarter" idx="11"/>
          </p:nvPr>
        </p:nvSpPr>
        <p:spPr/>
        <p:txBody>
          <a:bodyPr/>
          <a:lstStyle>
            <a:extLst/>
          </a:lstStyle>
          <a:p>
            <a:endParaRPr lang="es-PE"/>
          </a:p>
        </p:txBody>
      </p:sp>
      <p:sp>
        <p:nvSpPr>
          <p:cNvPr id="7" name="6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5796C7F-E81B-4588-BCA0-E39D91708CF6}" type="datetime1">
              <a:rPr lang="es-PE" smtClean="0"/>
              <a:t>19/11/2019</a:t>
            </a:fld>
            <a:endParaRPr lang="es-PE"/>
          </a:p>
        </p:txBody>
      </p:sp>
      <p:sp>
        <p:nvSpPr>
          <p:cNvPr id="8" name="7 Marcador de pie de página"/>
          <p:cNvSpPr>
            <a:spLocks noGrp="1"/>
          </p:cNvSpPr>
          <p:nvPr>
            <p:ph type="ftr" sz="quarter" idx="11"/>
          </p:nvPr>
        </p:nvSpPr>
        <p:spPr/>
        <p:txBody>
          <a:bodyPr/>
          <a:lstStyle>
            <a:extLst/>
          </a:lstStyle>
          <a:p>
            <a:endParaRPr lang="es-PE"/>
          </a:p>
        </p:txBody>
      </p:sp>
      <p:sp>
        <p:nvSpPr>
          <p:cNvPr id="9" name="8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14144" y="274320"/>
            <a:ext cx="999744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53F7784C-453F-46EF-9E2A-A5E70A7383C6}" type="datetime1">
              <a:rPr lang="es-PE" smtClean="0"/>
              <a:t>19/11/2019</a:t>
            </a:fld>
            <a:endParaRPr lang="es-PE"/>
          </a:p>
        </p:txBody>
      </p:sp>
      <p:sp>
        <p:nvSpPr>
          <p:cNvPr id="4" name="3 Marcador de pie de página"/>
          <p:cNvSpPr>
            <a:spLocks noGrp="1"/>
          </p:cNvSpPr>
          <p:nvPr>
            <p:ph type="ftr" sz="quarter" idx="11"/>
          </p:nvPr>
        </p:nvSpPr>
        <p:spPr/>
        <p:txBody>
          <a:bodyPr/>
          <a:lstStyle>
            <a:extLst/>
          </a:lstStyle>
          <a:p>
            <a:endParaRPr lang="es-PE"/>
          </a:p>
        </p:txBody>
      </p:sp>
      <p:sp>
        <p:nvSpPr>
          <p:cNvPr id="5" name="4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9BC72E01-2FDE-4264-9884-6782CE900B87}" type="datetime1">
              <a:rPr lang="es-PE" smtClean="0"/>
              <a:t>19/11/2019</a:t>
            </a:fld>
            <a:endParaRPr lang="es-PE"/>
          </a:p>
        </p:txBody>
      </p:sp>
      <p:sp>
        <p:nvSpPr>
          <p:cNvPr id="3" name="2 Marcador de pie de página"/>
          <p:cNvSpPr>
            <a:spLocks noGrp="1"/>
          </p:cNvSpPr>
          <p:nvPr>
            <p:ph type="ftr" sz="quarter" idx="11"/>
          </p:nvPr>
        </p:nvSpPr>
        <p:spPr/>
        <p:txBody>
          <a:bodyPr/>
          <a:lstStyle>
            <a:extLst/>
          </a:lstStyle>
          <a:p>
            <a:endParaRPr lang="es-PE"/>
          </a:p>
        </p:txBody>
      </p:sp>
      <p:sp>
        <p:nvSpPr>
          <p:cNvPr id="4" name="3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
        <p:nvSpPr>
          <p:cNvPr id="6" name="5 Rectángulo"/>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950BECD-ECCA-45E3-AFB2-4D2524F364AB}" type="datetime1">
              <a:rPr lang="es-PE" smtClean="0"/>
              <a:t>19/11/2019</a:t>
            </a:fld>
            <a:endParaRPr lang="es-PE"/>
          </a:p>
        </p:txBody>
      </p:sp>
      <p:sp>
        <p:nvSpPr>
          <p:cNvPr id="6" name="5 Marcador de pie de página"/>
          <p:cNvSpPr>
            <a:spLocks noGrp="1"/>
          </p:cNvSpPr>
          <p:nvPr>
            <p:ph type="ftr" sz="quarter" idx="11"/>
          </p:nvPr>
        </p:nvSpPr>
        <p:spPr/>
        <p:txBody>
          <a:bodyPr/>
          <a:lstStyle>
            <a:extLst/>
          </a:lstStyle>
          <a:p>
            <a:endParaRPr lang="es-PE"/>
          </a:p>
        </p:txBody>
      </p:sp>
      <p:sp>
        <p:nvSpPr>
          <p:cNvPr id="7" name="6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AAEA279B-9D50-47C6-9673-C22C4A4F5DC7}" type="datetime1">
              <a:rPr lang="es-PE" smtClean="0"/>
              <a:t>19/11/2019</a:t>
            </a:fld>
            <a:endParaRPr lang="es-PE"/>
          </a:p>
        </p:txBody>
      </p:sp>
      <p:sp>
        <p:nvSpPr>
          <p:cNvPr id="6" name="5 Marcador de pie de página"/>
          <p:cNvSpPr>
            <a:spLocks noGrp="1"/>
          </p:cNvSpPr>
          <p:nvPr>
            <p:ph type="ftr" sz="quarter" idx="11"/>
          </p:nvPr>
        </p:nvSpPr>
        <p:spPr/>
        <p:txBody>
          <a:bodyPr/>
          <a:lstStyle>
            <a:extLst/>
          </a:lstStyle>
          <a:p>
            <a:endParaRPr lang="es-PE"/>
          </a:p>
        </p:txBody>
      </p:sp>
      <p:sp>
        <p:nvSpPr>
          <p:cNvPr id="7" name="6 Marcador de número de diapositiva"/>
          <p:cNvSpPr>
            <a:spLocks noGrp="1"/>
          </p:cNvSpPr>
          <p:nvPr>
            <p:ph type="sldNum" sz="quarter" idx="12"/>
          </p:nvPr>
        </p:nvSpPr>
        <p:spPr/>
        <p:txBody>
          <a:bodyPr/>
          <a:lstStyle>
            <a:extLst/>
          </a:lstStyle>
          <a:p>
            <a:fld id="{2A864C4F-F769-48C8-A6FA-9877BE736759}" type="slidenum">
              <a:rPr lang="es-PE" smtClean="0"/>
              <a:pPr/>
              <a:t>‹Nº›</a:t>
            </a:fld>
            <a:endParaRPr lang="es-PE"/>
          </a:p>
        </p:txBody>
      </p:sp>
      <p:sp>
        <p:nvSpPr>
          <p:cNvPr id="8" name="7 Rectángulo"/>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914144" y="274638"/>
            <a:ext cx="999744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3F7784C-453F-46EF-9E2A-A5E70A7383C6}" type="datetime1">
              <a:rPr lang="es-PE" smtClean="0"/>
              <a:t>19/11/2019</a:t>
            </a:fld>
            <a:endParaRPr lang="es-PE"/>
          </a:p>
        </p:txBody>
      </p:sp>
      <p:sp>
        <p:nvSpPr>
          <p:cNvPr id="10" name="9 Marcador de pie de página"/>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PE"/>
          </a:p>
        </p:txBody>
      </p:sp>
      <p:sp>
        <p:nvSpPr>
          <p:cNvPr id="22" name="21 Marcador de número de diapositiva"/>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A864C4F-F769-48C8-A6FA-9877BE736759}" type="slidenum">
              <a:rPr lang="es-PE" smtClean="0"/>
              <a:pPr/>
              <a:t>‹Nº›</a:t>
            </a:fld>
            <a:endParaRPr lang="es-PE"/>
          </a:p>
        </p:txBody>
      </p:sp>
      <p:sp>
        <p:nvSpPr>
          <p:cNvPr id="15" name="14 Rectángulo"/>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2281560"/>
            <a:ext cx="12192000" cy="25608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10" name="3 Rectángulo"/>
          <p:cNvSpPr>
            <a:spLocks noChangeArrowheads="1"/>
          </p:cNvSpPr>
          <p:nvPr/>
        </p:nvSpPr>
        <p:spPr bwMode="auto">
          <a:xfrm>
            <a:off x="0" y="2973642"/>
            <a:ext cx="1170432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PE" altLang="es-PE" sz="4800" b="1" dirty="0" smtClean="0">
                <a:latin typeface="Calibri" pitchFamily="34" charset="0"/>
              </a:rPr>
              <a:t>Planificación y Actuaciones Preparatorias</a:t>
            </a:r>
          </a:p>
          <a:p>
            <a:pPr algn="r"/>
            <a:r>
              <a:rPr lang="es-PE" altLang="es-PE" dirty="0">
                <a:solidFill>
                  <a:schemeClr val="tx1">
                    <a:lumMod val="75000"/>
                    <a:lumOff val="25000"/>
                  </a:schemeClr>
                </a:solidFill>
                <a:latin typeface="Calibri" pitchFamily="34" charset="0"/>
              </a:rPr>
              <a:t>Ley de Contrataciones del Estado (Ley 30225 </a:t>
            </a:r>
            <a:r>
              <a:rPr lang="es-PE" altLang="es-PE" dirty="0" smtClean="0">
                <a:solidFill>
                  <a:schemeClr val="tx1">
                    <a:lumMod val="75000"/>
                    <a:lumOff val="25000"/>
                  </a:schemeClr>
                </a:solidFill>
                <a:latin typeface="Calibri" pitchFamily="34" charset="0"/>
              </a:rPr>
              <a:t>)</a:t>
            </a:r>
            <a:endParaRPr lang="es-PE" altLang="es-PE" dirty="0">
              <a:solidFill>
                <a:schemeClr val="tx1">
                  <a:lumMod val="75000"/>
                  <a:lumOff val="25000"/>
                </a:schemeClr>
              </a:solidFill>
              <a:latin typeface="Calibri" pitchFamily="34" charset="0"/>
            </a:endParaRPr>
          </a:p>
        </p:txBody>
      </p:sp>
      <p:cxnSp>
        <p:nvCxnSpPr>
          <p:cNvPr id="5" name="4 Conector recto"/>
          <p:cNvCxnSpPr/>
          <p:nvPr/>
        </p:nvCxnSpPr>
        <p:spPr>
          <a:xfrm>
            <a:off x="10028574" y="5882297"/>
            <a:ext cx="0" cy="58107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3 Marcador de número de diapositiva"/>
          <p:cNvSpPr>
            <a:spLocks noGrp="1"/>
          </p:cNvSpPr>
          <p:nvPr>
            <p:ph type="sldNum" sz="quarter" idx="12"/>
          </p:nvPr>
        </p:nvSpPr>
        <p:spPr/>
        <p:txBody>
          <a:bodyPr/>
          <a:lstStyle/>
          <a:p>
            <a:fld id="{2A864C4F-F769-48C8-A6FA-9877BE736759}" type="slidenum">
              <a:rPr lang="es-PE" smtClean="0"/>
              <a:pPr/>
              <a:t>1</a:t>
            </a:fld>
            <a:endParaRPr lang="es-PE"/>
          </a:p>
        </p:txBody>
      </p:sp>
    </p:spTree>
    <p:extLst>
      <p:ext uri="{BB962C8B-B14F-4D97-AF65-F5344CB8AC3E}">
        <p14:creationId xmlns:p14="http://schemas.microsoft.com/office/powerpoint/2010/main" val="2288105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10</a:t>
            </a:fld>
            <a:endParaRPr lang="es-PE"/>
          </a:p>
        </p:txBody>
      </p:sp>
      <p:sp>
        <p:nvSpPr>
          <p:cNvPr id="59395" name="Rectangle 3"/>
          <p:cNvSpPr>
            <a:spLocks noGrp="1" noChangeArrowheads="1"/>
          </p:cNvSpPr>
          <p:nvPr>
            <p:ph idx="4294967295"/>
          </p:nvPr>
        </p:nvSpPr>
        <p:spPr>
          <a:xfrm>
            <a:off x="2106613" y="1493838"/>
            <a:ext cx="10085387" cy="5930900"/>
          </a:xfrm>
        </p:spPr>
        <p:txBody>
          <a:bodyPr>
            <a:normAutofit/>
          </a:bodyPr>
          <a:lstStyle/>
          <a:p>
            <a:pPr algn="just">
              <a:lnSpc>
                <a:spcPct val="100000"/>
              </a:lnSpc>
            </a:pPr>
            <a:r>
              <a:rPr lang="es-PE" altLang="es-PE" sz="2400" dirty="0">
                <a:latin typeface="Calibri" pitchFamily="34" charset="0"/>
              </a:rPr>
              <a:t>Conjunto de documentos en el que aparecen todas las actuaciones referidas a una determinada contratación, </a:t>
            </a:r>
            <a:r>
              <a:rPr lang="es-PE" altLang="es-PE" sz="2400" dirty="0" smtClean="0">
                <a:latin typeface="Calibri" pitchFamily="34" charset="0"/>
              </a:rPr>
              <a:t>desde </a:t>
            </a:r>
            <a:r>
              <a:rPr lang="es-PE" altLang="es-PE" sz="2400" dirty="0">
                <a:latin typeface="Calibri" pitchFamily="34" charset="0"/>
              </a:rPr>
              <a:t>el requerimiento del área usuaria </a:t>
            </a:r>
            <a:r>
              <a:rPr lang="es-PE" altLang="es-PE" sz="2400" dirty="0">
                <a:solidFill>
                  <a:srgbClr val="FF0000"/>
                </a:solidFill>
                <a:latin typeface="Calibri" pitchFamily="34" charset="0"/>
              </a:rPr>
              <a:t>hasta el cumplimiento total de las obligaciones derivadas del contrato, </a:t>
            </a:r>
            <a:r>
              <a:rPr lang="es-PE" sz="2400" dirty="0">
                <a:solidFill>
                  <a:srgbClr val="FF0000"/>
                </a:solidFill>
                <a:latin typeface="Calibri" pitchFamily="34" charset="0"/>
              </a:rPr>
              <a:t>incluidas las incidencias del recurso de apelación y los medios de solución de controversias de la ejecución contractual.</a:t>
            </a:r>
            <a:endParaRPr lang="es-ES" altLang="es-PE" sz="2400" dirty="0">
              <a:solidFill>
                <a:srgbClr val="FF0000"/>
              </a:solidFill>
              <a:latin typeface="Calibri" pitchFamily="34" charset="0"/>
            </a:endParaRPr>
          </a:p>
          <a:p>
            <a:pPr algn="just">
              <a:lnSpc>
                <a:spcPct val="100000"/>
              </a:lnSpc>
              <a:defRPr/>
            </a:pPr>
            <a:r>
              <a:rPr lang="es-PE" sz="2400" dirty="0">
                <a:latin typeface="Calibri" pitchFamily="34" charset="0"/>
              </a:rPr>
              <a:t>El OEC es responsable de llevar </a:t>
            </a:r>
            <a:r>
              <a:rPr lang="es-PE" sz="2400" dirty="0" smtClean="0">
                <a:latin typeface="Calibri" pitchFamily="34" charset="0"/>
              </a:rPr>
              <a:t>el </a:t>
            </a:r>
            <a:r>
              <a:rPr lang="es-PE" altLang="es-PE" sz="2400" dirty="0" smtClean="0">
                <a:latin typeface="Calibri" pitchFamily="34" charset="0"/>
              </a:rPr>
              <a:t>Expediente  </a:t>
            </a:r>
            <a:r>
              <a:rPr lang="es-PE" altLang="es-PE" sz="2400" dirty="0">
                <a:solidFill>
                  <a:srgbClr val="FF0000"/>
                </a:solidFill>
                <a:latin typeface="Calibri" pitchFamily="34" charset="0"/>
              </a:rPr>
              <a:t>y debe </a:t>
            </a:r>
            <a:r>
              <a:rPr lang="es-PE" sz="2400" dirty="0">
                <a:solidFill>
                  <a:srgbClr val="FF0000"/>
                </a:solidFill>
                <a:latin typeface="Calibri" pitchFamily="34" charset="0"/>
              </a:rPr>
              <a:t>ordenar, archivar y preservar </a:t>
            </a:r>
            <a:r>
              <a:rPr lang="es-PE" sz="2400" dirty="0" smtClean="0">
                <a:solidFill>
                  <a:srgbClr val="FF0000"/>
                </a:solidFill>
                <a:latin typeface="Calibri" pitchFamily="34" charset="0"/>
              </a:rPr>
              <a:t>la documentación </a:t>
            </a:r>
            <a:r>
              <a:rPr lang="es-PE" sz="2400" dirty="0">
                <a:solidFill>
                  <a:srgbClr val="FF0000"/>
                </a:solidFill>
                <a:latin typeface="Calibri" pitchFamily="34" charset="0"/>
              </a:rPr>
              <a:t>que respalda </a:t>
            </a:r>
            <a:r>
              <a:rPr lang="es-PE" sz="2400" dirty="0" smtClean="0">
                <a:solidFill>
                  <a:srgbClr val="FF0000"/>
                </a:solidFill>
                <a:latin typeface="Calibri" pitchFamily="34" charset="0"/>
              </a:rPr>
              <a:t>las actuaciones realizadas. </a:t>
            </a:r>
            <a:endParaRPr lang="es-PE" altLang="es-PE" sz="2400" dirty="0">
              <a:solidFill>
                <a:srgbClr val="FF0000"/>
              </a:solidFill>
              <a:latin typeface="Calibri" pitchFamily="34" charset="0"/>
            </a:endParaRPr>
          </a:p>
          <a:p>
            <a:pPr algn="just">
              <a:lnSpc>
                <a:spcPct val="100000"/>
              </a:lnSpc>
              <a:defRPr/>
            </a:pPr>
            <a:r>
              <a:rPr lang="es-PE" sz="2400" dirty="0">
                <a:solidFill>
                  <a:srgbClr val="FF0000"/>
                </a:solidFill>
                <a:latin typeface="Calibri" pitchFamily="34" charset="0"/>
              </a:rPr>
              <a:t>Las demás dependencias de la Entidad deben facilitar copia de las actuaciones relevantes para mantener el expediente completo, como comprobantes de pago, resultados de los mecanismos de solución de controversias, entre otros.</a:t>
            </a:r>
            <a:endParaRPr lang="es-PE" altLang="es-PE" sz="2400" dirty="0">
              <a:solidFill>
                <a:srgbClr val="FF0000"/>
              </a:solidFill>
              <a:latin typeface="Calibri" pitchFamily="34" charset="0"/>
            </a:endParaRPr>
          </a:p>
          <a:p>
            <a:pPr algn="just">
              <a:lnSpc>
                <a:spcPct val="100000"/>
              </a:lnSpc>
            </a:pPr>
            <a:r>
              <a:rPr lang="es-PE" altLang="es-PE" sz="2400" dirty="0">
                <a:latin typeface="Calibri" pitchFamily="34" charset="0"/>
              </a:rPr>
              <a:t>El OEC </a:t>
            </a:r>
            <a:r>
              <a:rPr lang="es-PE" sz="2400" dirty="0">
                <a:latin typeface="Calibri" pitchFamily="34" charset="0"/>
              </a:rPr>
              <a:t>tiene a su cargo la custodia del expediente de contratación, salvo en el período en el que dicha custodia esté a cargo del comité </a:t>
            </a:r>
            <a:r>
              <a:rPr lang="es-PE" sz="2400" dirty="0">
                <a:solidFill>
                  <a:srgbClr val="FF0000"/>
                </a:solidFill>
                <a:latin typeface="Calibri" pitchFamily="34" charset="0"/>
              </a:rPr>
              <a:t>de selección. </a:t>
            </a:r>
            <a:endParaRPr lang="es-PE" altLang="es-PE" sz="2400" dirty="0">
              <a:solidFill>
                <a:srgbClr val="FF0000"/>
              </a:solidFill>
              <a:latin typeface="Calibri" pitchFamily="34" charset="0"/>
            </a:endParaRPr>
          </a:p>
          <a:p>
            <a:pPr marL="0" indent="0" algn="just">
              <a:lnSpc>
                <a:spcPct val="100000"/>
              </a:lnSpc>
              <a:buNone/>
            </a:pPr>
            <a:endParaRPr lang="es-ES" altLang="es-PE" sz="2400" dirty="0">
              <a:latin typeface="Calibri" pitchFamily="34" charset="0"/>
            </a:endParaRPr>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a:pPr>
            <a:r>
              <a:rPr lang="es-PE" sz="3000" dirty="0" smtClean="0">
                <a:latin typeface="Calibri" pitchFamily="34" charset="0"/>
                <a:cs typeface="Arial" charset="0"/>
              </a:rPr>
              <a:t>Expediente de contratación</a:t>
            </a:r>
          </a:p>
        </p:txBody>
      </p:sp>
    </p:spTree>
    <p:extLst>
      <p:ext uri="{BB962C8B-B14F-4D97-AF65-F5344CB8AC3E}">
        <p14:creationId xmlns:p14="http://schemas.microsoft.com/office/powerpoint/2010/main" val="365116057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11</a:t>
            </a:fld>
            <a:endParaRPr lang="es-PE"/>
          </a:p>
        </p:txBody>
      </p:sp>
      <p:sp>
        <p:nvSpPr>
          <p:cNvPr id="38915" name="Rectangle 3"/>
          <p:cNvSpPr>
            <a:spLocks noGrp="1" noChangeArrowheads="1"/>
          </p:cNvSpPr>
          <p:nvPr>
            <p:ph idx="4294967295"/>
          </p:nvPr>
        </p:nvSpPr>
        <p:spPr>
          <a:xfrm>
            <a:off x="0" y="1201738"/>
            <a:ext cx="9948863" cy="5013325"/>
          </a:xfrm>
        </p:spPr>
        <p:txBody>
          <a:bodyPr>
            <a:noAutofit/>
          </a:bodyPr>
          <a:lstStyle/>
          <a:p>
            <a:pPr marL="635000" lvl="2" indent="-457200" defTabSz="956430">
              <a:lnSpc>
                <a:spcPct val="120000"/>
              </a:lnSpc>
              <a:spcBef>
                <a:spcPts val="0"/>
              </a:spcBef>
              <a:buClr>
                <a:schemeClr val="tx1"/>
              </a:buClr>
              <a:buFont typeface="Arial" pitchFamily="34" charset="0"/>
              <a:buChar char="•"/>
              <a:defRPr/>
            </a:pPr>
            <a:endParaRPr lang="es-PE" altLang="es-PE" sz="1600" dirty="0" smtClean="0">
              <a:latin typeface="Calibri" pitchFamily="34" charset="0"/>
            </a:endParaRPr>
          </a:p>
          <a:p>
            <a:pPr marL="635000" lvl="2" indent="-457200" algn="just" defTabSz="956430">
              <a:lnSpc>
                <a:spcPct val="120000"/>
              </a:lnSpc>
              <a:spcBef>
                <a:spcPts val="0"/>
              </a:spcBef>
              <a:buClr>
                <a:schemeClr val="tx1"/>
              </a:buClr>
              <a:buFont typeface="Arial" pitchFamily="34" charset="0"/>
              <a:buChar char="•"/>
              <a:defRPr/>
            </a:pPr>
            <a:r>
              <a:rPr lang="es-PE" altLang="es-PE" sz="2400" dirty="0" smtClean="0">
                <a:latin typeface="Calibri" pitchFamily="34" charset="0"/>
              </a:rPr>
              <a:t>Requerimiento.</a:t>
            </a:r>
            <a:endParaRPr lang="es-PE" altLang="es-PE" sz="2400" dirty="0">
              <a:latin typeface="Calibri" pitchFamily="34" charset="0"/>
            </a:endParaRPr>
          </a:p>
          <a:p>
            <a:pPr marL="635000" lvl="2" indent="-457200" algn="just" defTabSz="956430">
              <a:lnSpc>
                <a:spcPct val="120000"/>
              </a:lnSpc>
              <a:spcBef>
                <a:spcPts val="0"/>
              </a:spcBef>
              <a:buClr>
                <a:schemeClr val="tx1"/>
              </a:buClr>
              <a:buFont typeface="Arial" pitchFamily="34" charset="0"/>
              <a:buChar char="•"/>
              <a:defRPr/>
            </a:pPr>
            <a:r>
              <a:rPr lang="es-PE" altLang="es-PE" sz="2400" dirty="0">
                <a:latin typeface="Calibri" pitchFamily="34" charset="0"/>
              </a:rPr>
              <a:t>Documento que aprueba proceso de estandarización, de corresponder</a:t>
            </a:r>
            <a:r>
              <a:rPr lang="es-PE" altLang="es-PE" sz="2400" dirty="0" smtClean="0">
                <a:latin typeface="Calibri" pitchFamily="34" charset="0"/>
              </a:rPr>
              <a:t>.</a:t>
            </a:r>
          </a:p>
          <a:p>
            <a:pPr marL="635000" lvl="2" indent="-457200" algn="just" defTabSz="956430">
              <a:lnSpc>
                <a:spcPct val="120000"/>
              </a:lnSpc>
              <a:spcBef>
                <a:spcPts val="0"/>
              </a:spcBef>
              <a:buClr>
                <a:schemeClr val="tx1"/>
              </a:buClr>
              <a:buFont typeface="Arial" pitchFamily="34" charset="0"/>
              <a:buChar char="•"/>
              <a:defRPr/>
            </a:pPr>
            <a:r>
              <a:rPr lang="es-PE" sz="2400" dirty="0" smtClean="0">
                <a:latin typeface="Calibri" pitchFamily="34" charset="0"/>
              </a:rPr>
              <a:t>Informe </a:t>
            </a:r>
            <a:r>
              <a:rPr lang="es-PE" sz="2400" dirty="0">
                <a:latin typeface="Calibri" pitchFamily="34" charset="0"/>
              </a:rPr>
              <a:t>técnico de evaluación de software, </a:t>
            </a:r>
            <a:r>
              <a:rPr lang="es-PE" sz="2400" dirty="0" smtClean="0">
                <a:latin typeface="Calibri" pitchFamily="34" charset="0"/>
              </a:rPr>
              <a:t>cuando corresponda. </a:t>
            </a:r>
            <a:endParaRPr lang="es-PE" sz="2400" dirty="0">
              <a:latin typeface="Calibri" pitchFamily="34" charset="0"/>
            </a:endParaRPr>
          </a:p>
          <a:p>
            <a:pPr marL="635000" lvl="2" indent="-457200" algn="just" defTabSz="956430">
              <a:lnSpc>
                <a:spcPct val="120000"/>
              </a:lnSpc>
              <a:spcBef>
                <a:spcPts val="0"/>
              </a:spcBef>
              <a:buClr>
                <a:schemeClr val="tx1"/>
              </a:buClr>
              <a:buFont typeface="Arial" pitchFamily="34" charset="0"/>
              <a:buChar char="•"/>
              <a:defRPr/>
            </a:pPr>
            <a:r>
              <a:rPr lang="es-PE" altLang="es-PE" sz="2400" dirty="0" smtClean="0">
                <a:solidFill>
                  <a:srgbClr val="FF0000"/>
                </a:solidFill>
                <a:latin typeface="Calibri" pitchFamily="34" charset="0"/>
              </a:rPr>
              <a:t>Indagaciones </a:t>
            </a:r>
            <a:r>
              <a:rPr lang="es-PE" altLang="es-PE" sz="2400" dirty="0">
                <a:solidFill>
                  <a:srgbClr val="FF0000"/>
                </a:solidFill>
                <a:latin typeface="Calibri" pitchFamily="34" charset="0"/>
              </a:rPr>
              <a:t>del </a:t>
            </a:r>
            <a:r>
              <a:rPr lang="es-PE" altLang="es-PE" sz="2400" dirty="0" smtClean="0">
                <a:solidFill>
                  <a:srgbClr val="FF0000"/>
                </a:solidFill>
                <a:latin typeface="Calibri" pitchFamily="34" charset="0"/>
              </a:rPr>
              <a:t>mercado, y su actualización cuando corresponda.</a:t>
            </a:r>
          </a:p>
          <a:p>
            <a:pPr marL="635000" lvl="2" indent="-457200" algn="just" defTabSz="956430">
              <a:lnSpc>
                <a:spcPct val="120000"/>
              </a:lnSpc>
              <a:spcBef>
                <a:spcPts val="0"/>
              </a:spcBef>
              <a:buClr>
                <a:schemeClr val="tx1"/>
              </a:buClr>
              <a:buFont typeface="Arial" pitchFamily="34" charset="0"/>
              <a:buChar char="•"/>
              <a:defRPr/>
            </a:pPr>
            <a:r>
              <a:rPr lang="es-PE" altLang="es-PE" sz="2400" dirty="0" smtClean="0">
                <a:latin typeface="Calibri" pitchFamily="34" charset="0"/>
              </a:rPr>
              <a:t>Resumen </a:t>
            </a:r>
            <a:r>
              <a:rPr lang="es-PE" altLang="es-PE" sz="2400" dirty="0">
                <a:latin typeface="Calibri" pitchFamily="34" charset="0"/>
              </a:rPr>
              <a:t>ejecutivo. </a:t>
            </a:r>
          </a:p>
          <a:p>
            <a:pPr marL="635000" lvl="2" indent="-457200" algn="just" defTabSz="956430">
              <a:lnSpc>
                <a:spcPct val="120000"/>
              </a:lnSpc>
              <a:spcBef>
                <a:spcPts val="0"/>
              </a:spcBef>
              <a:buClr>
                <a:schemeClr val="tx1"/>
              </a:buClr>
              <a:buFont typeface="Arial" pitchFamily="34" charset="0"/>
              <a:buChar char="•"/>
              <a:defRPr/>
            </a:pPr>
            <a:r>
              <a:rPr lang="es-PE" altLang="es-PE" sz="2400" dirty="0">
                <a:latin typeface="Calibri" pitchFamily="34" charset="0"/>
              </a:rPr>
              <a:t>Valor </a:t>
            </a:r>
            <a:r>
              <a:rPr lang="es-PE" altLang="es-PE" sz="2400" dirty="0">
                <a:solidFill>
                  <a:srgbClr val="FF0000"/>
                </a:solidFill>
                <a:latin typeface="Calibri" pitchFamily="34" charset="0"/>
              </a:rPr>
              <a:t>estimado o</a:t>
            </a:r>
            <a:r>
              <a:rPr lang="es-PE" altLang="es-PE" sz="2400" dirty="0">
                <a:latin typeface="Calibri" pitchFamily="34" charset="0"/>
              </a:rPr>
              <a:t> valor </a:t>
            </a:r>
            <a:r>
              <a:rPr lang="es-PE" altLang="es-PE" sz="2400" dirty="0" smtClean="0">
                <a:latin typeface="Calibri" pitchFamily="34" charset="0"/>
              </a:rPr>
              <a:t>referencial, según corresponda.</a:t>
            </a:r>
            <a:endParaRPr lang="es-PE" altLang="es-PE" sz="2400" dirty="0">
              <a:latin typeface="Calibri" pitchFamily="34" charset="0"/>
            </a:endParaRPr>
          </a:p>
          <a:p>
            <a:pPr marL="635000" lvl="2" indent="-457200" algn="just" defTabSz="956430">
              <a:lnSpc>
                <a:spcPct val="120000"/>
              </a:lnSpc>
              <a:spcBef>
                <a:spcPts val="0"/>
              </a:spcBef>
              <a:buClr>
                <a:schemeClr val="tx1"/>
              </a:buClr>
              <a:buFont typeface="Arial" pitchFamily="34" charset="0"/>
              <a:buChar char="•"/>
              <a:defRPr/>
            </a:pPr>
            <a:r>
              <a:rPr lang="es-PE" altLang="es-PE" sz="2400" dirty="0">
                <a:latin typeface="Calibri" pitchFamily="34" charset="0"/>
              </a:rPr>
              <a:t>Certificación del crédito presupuestario </a:t>
            </a:r>
            <a:r>
              <a:rPr lang="es-PE" altLang="es-PE" sz="2400" dirty="0">
                <a:solidFill>
                  <a:srgbClr val="FF0000"/>
                </a:solidFill>
                <a:latin typeface="Calibri" pitchFamily="34" charset="0"/>
              </a:rPr>
              <a:t>o </a:t>
            </a:r>
            <a:r>
              <a:rPr lang="es-PE" altLang="es-PE" sz="2400" dirty="0" smtClean="0">
                <a:solidFill>
                  <a:srgbClr val="FF0000"/>
                </a:solidFill>
                <a:latin typeface="Calibri" pitchFamily="34" charset="0"/>
              </a:rPr>
              <a:t>previsión presupuestal.</a:t>
            </a:r>
            <a:endParaRPr lang="es-PE" altLang="es-PE" sz="2400" dirty="0">
              <a:solidFill>
                <a:srgbClr val="FF0000"/>
              </a:solidFill>
              <a:latin typeface="Calibri" pitchFamily="34" charset="0"/>
            </a:endParaRPr>
          </a:p>
          <a:p>
            <a:pPr marL="635000" lvl="2" indent="-457200" algn="just" defTabSz="956430">
              <a:lnSpc>
                <a:spcPct val="120000"/>
              </a:lnSpc>
              <a:spcBef>
                <a:spcPts val="0"/>
              </a:spcBef>
              <a:buClr>
                <a:schemeClr val="tx1"/>
              </a:buClr>
              <a:buFont typeface="Arial" pitchFamily="34" charset="0"/>
              <a:buChar char="•"/>
              <a:defRPr/>
            </a:pPr>
            <a:r>
              <a:rPr lang="es-PE" altLang="es-PE" sz="2400" dirty="0" smtClean="0">
                <a:latin typeface="Calibri" pitchFamily="34" charset="0"/>
              </a:rPr>
              <a:t>Opción </a:t>
            </a:r>
            <a:r>
              <a:rPr lang="es-PE" altLang="es-PE" sz="2400" dirty="0">
                <a:latin typeface="Calibri" pitchFamily="34" charset="0"/>
              </a:rPr>
              <a:t>de </a:t>
            </a:r>
            <a:r>
              <a:rPr lang="es-PE" altLang="es-PE" sz="2400" dirty="0" smtClean="0">
                <a:latin typeface="Calibri" pitchFamily="34" charset="0"/>
              </a:rPr>
              <a:t>realizar contratación </a:t>
            </a:r>
            <a:r>
              <a:rPr lang="es-PE" altLang="es-PE" sz="2400" dirty="0">
                <a:latin typeface="Calibri" pitchFamily="34" charset="0"/>
              </a:rPr>
              <a:t>por paquete, </a:t>
            </a:r>
            <a:r>
              <a:rPr lang="es-PE" altLang="es-PE" sz="2400" dirty="0" smtClean="0">
                <a:latin typeface="Calibri" pitchFamily="34" charset="0"/>
              </a:rPr>
              <a:t>lote y tramo.</a:t>
            </a:r>
            <a:endParaRPr lang="es-PE" altLang="es-PE" sz="2400" dirty="0">
              <a:latin typeface="Calibri" pitchFamily="34" charset="0"/>
            </a:endParaRPr>
          </a:p>
          <a:p>
            <a:pPr marL="635000" lvl="2" indent="-457200" algn="just" defTabSz="956430">
              <a:lnSpc>
                <a:spcPct val="120000"/>
              </a:lnSpc>
              <a:spcBef>
                <a:spcPts val="0"/>
              </a:spcBef>
              <a:buClr>
                <a:schemeClr val="tx1"/>
              </a:buClr>
              <a:buFont typeface="Arial" pitchFamily="34" charset="0"/>
              <a:buChar char="•"/>
              <a:defRPr/>
            </a:pPr>
            <a:r>
              <a:rPr lang="es-PE" altLang="es-PE" sz="2400" dirty="0">
                <a:latin typeface="Calibri" pitchFamily="34" charset="0"/>
              </a:rPr>
              <a:t>Procedimiento de selección, sistema de contratación y modalidad de contratación, de ser el </a:t>
            </a:r>
            <a:r>
              <a:rPr lang="es-PE" altLang="es-PE" sz="2400" dirty="0" smtClean="0">
                <a:latin typeface="Calibri" pitchFamily="34" charset="0"/>
              </a:rPr>
              <a:t>caso, </a:t>
            </a:r>
            <a:r>
              <a:rPr lang="es-PE" altLang="es-PE" sz="2400" dirty="0" smtClean="0">
                <a:solidFill>
                  <a:srgbClr val="FF0000"/>
                </a:solidFill>
                <a:latin typeface="Calibri" pitchFamily="34" charset="0"/>
              </a:rPr>
              <a:t>con el sustento correspondiente.</a:t>
            </a:r>
            <a:endParaRPr lang="es-PE" altLang="es-PE" sz="2400" dirty="0">
              <a:solidFill>
                <a:srgbClr val="FF0000"/>
              </a:solidFill>
              <a:latin typeface="Calibri" pitchFamily="34" charset="0"/>
            </a:endParaRPr>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a:pPr>
            <a:r>
              <a:rPr lang="es-PE" sz="3000" dirty="0">
                <a:latin typeface="Calibri" pitchFamily="34" charset="0"/>
                <a:cs typeface="Arial" charset="0"/>
              </a:rPr>
              <a:t>Contenido del expediente de contratación</a:t>
            </a:r>
          </a:p>
        </p:txBody>
      </p:sp>
    </p:spTree>
    <p:extLst>
      <p:ext uri="{BB962C8B-B14F-4D97-AF65-F5344CB8AC3E}">
        <p14:creationId xmlns:p14="http://schemas.microsoft.com/office/powerpoint/2010/main" val="51464441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12</a:t>
            </a:fld>
            <a:endParaRPr lang="es-PE"/>
          </a:p>
        </p:txBody>
      </p:sp>
      <p:sp>
        <p:nvSpPr>
          <p:cNvPr id="38915" name="Rectangle 3"/>
          <p:cNvSpPr>
            <a:spLocks noGrp="1" noChangeArrowheads="1"/>
          </p:cNvSpPr>
          <p:nvPr>
            <p:ph idx="4294967295"/>
          </p:nvPr>
        </p:nvSpPr>
        <p:spPr>
          <a:xfrm>
            <a:off x="0" y="1201738"/>
            <a:ext cx="10004425" cy="5013325"/>
          </a:xfrm>
        </p:spPr>
        <p:txBody>
          <a:bodyPr>
            <a:noAutofit/>
          </a:bodyPr>
          <a:lstStyle/>
          <a:p>
            <a:pPr marL="635000" lvl="2" indent="-457200" defTabSz="956430">
              <a:lnSpc>
                <a:spcPct val="120000"/>
              </a:lnSpc>
              <a:spcBef>
                <a:spcPts val="0"/>
              </a:spcBef>
              <a:buClr>
                <a:schemeClr val="tx1"/>
              </a:buClr>
              <a:buFont typeface="Arial" pitchFamily="34" charset="0"/>
              <a:buChar char="•"/>
              <a:defRPr/>
            </a:pPr>
            <a:endParaRPr lang="es-PE" altLang="es-PE" sz="1600" dirty="0" smtClean="0">
              <a:latin typeface="Calibri" pitchFamily="34" charset="0"/>
            </a:endParaRPr>
          </a:p>
          <a:p>
            <a:pPr marL="635000" lvl="2" indent="-457200" algn="just" defTabSz="956430">
              <a:lnSpc>
                <a:spcPct val="120000"/>
              </a:lnSpc>
              <a:spcBef>
                <a:spcPts val="0"/>
              </a:spcBef>
              <a:buClr>
                <a:schemeClr val="tx1"/>
              </a:buClr>
              <a:buFont typeface="Arial" pitchFamily="34" charset="0"/>
              <a:buChar char="•"/>
              <a:defRPr/>
            </a:pPr>
            <a:r>
              <a:rPr lang="es-PE" altLang="es-PE" sz="2400" dirty="0" smtClean="0">
                <a:latin typeface="Calibri" pitchFamily="34" charset="0"/>
              </a:rPr>
              <a:t>Fórmula </a:t>
            </a:r>
            <a:r>
              <a:rPr lang="es-PE" altLang="es-PE" sz="2400" dirty="0">
                <a:latin typeface="Calibri" pitchFamily="34" charset="0"/>
              </a:rPr>
              <a:t>de reajuste, de ser el caso</a:t>
            </a:r>
            <a:r>
              <a:rPr lang="es-PE" altLang="es-PE" sz="2400" dirty="0" smtClean="0">
                <a:latin typeface="Calibri" pitchFamily="34" charset="0"/>
              </a:rPr>
              <a:t>.</a:t>
            </a:r>
          </a:p>
          <a:p>
            <a:pPr marL="635000" indent="-457200" algn="just">
              <a:lnSpc>
                <a:spcPct val="120000"/>
              </a:lnSpc>
              <a:spcBef>
                <a:spcPts val="0"/>
              </a:spcBef>
              <a:buClr>
                <a:schemeClr val="tx1"/>
              </a:buClr>
              <a:buFont typeface="Arial" pitchFamily="34" charset="0"/>
              <a:buChar char="•"/>
              <a:tabLst>
                <a:tab pos="1617663" algn="l"/>
              </a:tabLst>
              <a:defRPr/>
            </a:pPr>
            <a:r>
              <a:rPr lang="es-PE" sz="2400" dirty="0">
                <a:latin typeface="Calibri" pitchFamily="34" charset="0"/>
              </a:rPr>
              <a:t>La declaratoria de viabilidad </a:t>
            </a:r>
            <a:r>
              <a:rPr lang="es-PE" sz="2400" dirty="0">
                <a:solidFill>
                  <a:srgbClr val="FF0000"/>
                </a:solidFill>
                <a:latin typeface="Calibri" pitchFamily="34" charset="0"/>
              </a:rPr>
              <a:t>y verificación de viabilidad, cuando esta </a:t>
            </a:r>
            <a:r>
              <a:rPr lang="es-PE" sz="2400" dirty="0" smtClean="0">
                <a:solidFill>
                  <a:srgbClr val="FF0000"/>
                </a:solidFill>
                <a:latin typeface="Calibri" pitchFamily="34" charset="0"/>
              </a:rPr>
              <a:t>última exista</a:t>
            </a:r>
            <a:r>
              <a:rPr lang="es-PE" sz="2400" dirty="0">
                <a:solidFill>
                  <a:srgbClr val="FF0000"/>
                </a:solidFill>
                <a:latin typeface="Calibri" pitchFamily="34" charset="0"/>
              </a:rPr>
              <a:t>, </a:t>
            </a:r>
            <a:r>
              <a:rPr lang="es-PE" sz="2400" dirty="0">
                <a:latin typeface="Calibri" pitchFamily="34" charset="0"/>
              </a:rPr>
              <a:t>en el </a:t>
            </a:r>
            <a:r>
              <a:rPr lang="es-PE" sz="2400" dirty="0" smtClean="0">
                <a:latin typeface="Calibri" pitchFamily="34" charset="0"/>
              </a:rPr>
              <a:t>caso </a:t>
            </a:r>
            <a:r>
              <a:rPr lang="es-PE" sz="2400" dirty="0">
                <a:latin typeface="Calibri" pitchFamily="34" charset="0"/>
              </a:rPr>
              <a:t>de contrataciones que forman parte de un proyecto de </a:t>
            </a:r>
            <a:r>
              <a:rPr lang="es-PE" sz="2400" dirty="0" smtClean="0">
                <a:latin typeface="Calibri" pitchFamily="34" charset="0"/>
              </a:rPr>
              <a:t>inversión pública.</a:t>
            </a:r>
            <a:endParaRPr lang="es-PE" sz="2400" dirty="0">
              <a:latin typeface="Calibri" pitchFamily="34" charset="0"/>
            </a:endParaRPr>
          </a:p>
          <a:p>
            <a:pPr marL="635000" indent="-457200" algn="just">
              <a:lnSpc>
                <a:spcPct val="120000"/>
              </a:lnSpc>
              <a:spcBef>
                <a:spcPts val="0"/>
              </a:spcBef>
              <a:buClr>
                <a:schemeClr val="tx1"/>
              </a:buClr>
              <a:buFont typeface="Arial" pitchFamily="34" charset="0"/>
              <a:buChar char="•"/>
              <a:tabLst>
                <a:tab pos="1617663" algn="l"/>
              </a:tabLst>
              <a:defRPr/>
            </a:pPr>
            <a:r>
              <a:rPr lang="es-PE" sz="2400" dirty="0">
                <a:solidFill>
                  <a:srgbClr val="FF0000"/>
                </a:solidFill>
                <a:latin typeface="Calibri" pitchFamily="34" charset="0"/>
              </a:rPr>
              <a:t>En el caso de obras contratadas bajo la modalidad llave en mano </a:t>
            </a:r>
            <a:r>
              <a:rPr lang="es-PE" sz="2400" dirty="0" smtClean="0">
                <a:solidFill>
                  <a:srgbClr val="FF0000"/>
                </a:solidFill>
                <a:latin typeface="Calibri" pitchFamily="34" charset="0"/>
              </a:rPr>
              <a:t>que cuenten </a:t>
            </a:r>
            <a:r>
              <a:rPr lang="es-PE" sz="2400" dirty="0">
                <a:solidFill>
                  <a:srgbClr val="FF0000"/>
                </a:solidFill>
                <a:latin typeface="Calibri" pitchFamily="34" charset="0"/>
              </a:rPr>
              <a:t>con </a:t>
            </a:r>
            <a:r>
              <a:rPr lang="es-PE" sz="2400" dirty="0" smtClean="0">
                <a:solidFill>
                  <a:srgbClr val="FF0000"/>
                </a:solidFill>
                <a:latin typeface="Calibri" pitchFamily="34" charset="0"/>
              </a:rPr>
              <a:t> componente </a:t>
            </a:r>
            <a:r>
              <a:rPr lang="es-PE" sz="2400" dirty="0">
                <a:solidFill>
                  <a:srgbClr val="FF0000"/>
                </a:solidFill>
                <a:latin typeface="Calibri" pitchFamily="34" charset="0"/>
              </a:rPr>
              <a:t>equipamiento, las especificaciones </a:t>
            </a:r>
            <a:r>
              <a:rPr lang="es-PE" sz="2400" dirty="0" smtClean="0">
                <a:solidFill>
                  <a:srgbClr val="FF0000"/>
                </a:solidFill>
                <a:latin typeface="Calibri" pitchFamily="34" charset="0"/>
              </a:rPr>
              <a:t>técnicas de </a:t>
            </a:r>
            <a:r>
              <a:rPr lang="es-PE" sz="2400" dirty="0">
                <a:solidFill>
                  <a:srgbClr val="FF0000"/>
                </a:solidFill>
                <a:latin typeface="Calibri" pitchFamily="34" charset="0"/>
              </a:rPr>
              <a:t>los equipos </a:t>
            </a:r>
            <a:r>
              <a:rPr lang="es-PE" sz="2400" dirty="0" smtClean="0">
                <a:solidFill>
                  <a:srgbClr val="FF0000"/>
                </a:solidFill>
                <a:latin typeface="Calibri" pitchFamily="34" charset="0"/>
              </a:rPr>
              <a:t>requeridos.</a:t>
            </a:r>
          </a:p>
          <a:p>
            <a:pPr marL="635000" indent="-457200" algn="just">
              <a:lnSpc>
                <a:spcPct val="120000"/>
              </a:lnSpc>
              <a:spcBef>
                <a:spcPts val="0"/>
              </a:spcBef>
              <a:buClr>
                <a:schemeClr val="tx1"/>
              </a:buClr>
              <a:buFont typeface="Arial" pitchFamily="34" charset="0"/>
              <a:buChar char="•"/>
              <a:tabLst>
                <a:tab pos="1617663" algn="l"/>
              </a:tabLst>
              <a:defRPr/>
            </a:pPr>
            <a:r>
              <a:rPr lang="es-PE" sz="2400" dirty="0" smtClean="0">
                <a:latin typeface="Calibri" pitchFamily="34" charset="0"/>
              </a:rPr>
              <a:t>Otra </a:t>
            </a:r>
            <a:r>
              <a:rPr lang="es-PE" sz="2400" dirty="0">
                <a:latin typeface="Calibri" pitchFamily="34" charset="0"/>
              </a:rPr>
              <a:t>documentación necesaria conforme a la normativa que regula el </a:t>
            </a:r>
            <a:r>
              <a:rPr lang="es-PE" sz="2400" dirty="0" smtClean="0">
                <a:latin typeface="Calibri" pitchFamily="34" charset="0"/>
              </a:rPr>
              <a:t>objeto de </a:t>
            </a:r>
            <a:r>
              <a:rPr lang="es-PE" sz="2400" dirty="0">
                <a:latin typeface="Calibri" pitchFamily="34" charset="0"/>
              </a:rPr>
              <a:t>la </a:t>
            </a:r>
            <a:r>
              <a:rPr lang="es-PE" sz="2400" dirty="0" smtClean="0">
                <a:latin typeface="Calibri" pitchFamily="34" charset="0"/>
              </a:rPr>
              <a:t>contratación.</a:t>
            </a:r>
            <a:endParaRPr lang="es-PE" sz="2400" dirty="0">
              <a:latin typeface="Calibri" pitchFamily="34" charset="0"/>
            </a:endParaRPr>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a:pPr>
            <a:r>
              <a:rPr lang="es-PE" sz="3000" dirty="0">
                <a:latin typeface="Calibri" pitchFamily="34" charset="0"/>
                <a:cs typeface="Arial" charset="0"/>
              </a:rPr>
              <a:t>Contenido del expediente de contratación</a:t>
            </a:r>
          </a:p>
        </p:txBody>
      </p:sp>
    </p:spTree>
    <p:extLst>
      <p:ext uri="{BB962C8B-B14F-4D97-AF65-F5344CB8AC3E}">
        <p14:creationId xmlns:p14="http://schemas.microsoft.com/office/powerpoint/2010/main" val="399866602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13</a:t>
            </a:fld>
            <a:endParaRPr lang="es-PE"/>
          </a:p>
        </p:txBody>
      </p:sp>
      <p:sp>
        <p:nvSpPr>
          <p:cNvPr id="60419" name="Rectangle 3"/>
          <p:cNvSpPr>
            <a:spLocks noGrp="1"/>
          </p:cNvSpPr>
          <p:nvPr>
            <p:ph idx="4294967295"/>
          </p:nvPr>
        </p:nvSpPr>
        <p:spPr>
          <a:xfrm>
            <a:off x="0" y="1489075"/>
            <a:ext cx="10085388" cy="5062538"/>
          </a:xfrm>
        </p:spPr>
        <p:txBody>
          <a:bodyPr>
            <a:noAutofit/>
          </a:bodyPr>
          <a:lstStyle/>
          <a:p>
            <a:pPr algn="just">
              <a:lnSpc>
                <a:spcPct val="100000"/>
              </a:lnSpc>
              <a:spcBef>
                <a:spcPts val="0"/>
              </a:spcBef>
              <a:buFont typeface="Arial" pitchFamily="34" charset="0"/>
              <a:buChar char="•"/>
              <a:defRPr/>
            </a:pPr>
            <a:r>
              <a:rPr lang="es-PE" sz="2400" dirty="0"/>
              <a:t>Es responsabilidad del área usuaria r</a:t>
            </a:r>
            <a:r>
              <a:rPr lang="es-PE" altLang="es-PE" sz="2400" dirty="0"/>
              <a:t>equerir bienes, servicios u obras </a:t>
            </a:r>
            <a:r>
              <a:rPr lang="es-PE" altLang="es-PE" sz="2400" dirty="0">
                <a:solidFill>
                  <a:srgbClr val="FF0000"/>
                </a:solidFill>
              </a:rPr>
              <a:t>orientados a cumplir funciones de </a:t>
            </a:r>
            <a:r>
              <a:rPr lang="es-PE" altLang="es-PE" sz="2400" dirty="0" smtClean="0">
                <a:solidFill>
                  <a:srgbClr val="FF0000"/>
                </a:solidFill>
              </a:rPr>
              <a:t>Entidad.</a:t>
            </a:r>
            <a:endParaRPr lang="es-PE" altLang="es-PE" sz="2400" dirty="0">
              <a:solidFill>
                <a:srgbClr val="FF0000"/>
              </a:solidFill>
            </a:endParaRPr>
          </a:p>
          <a:p>
            <a:pPr algn="just">
              <a:lnSpc>
                <a:spcPct val="100000"/>
              </a:lnSpc>
              <a:spcBef>
                <a:spcPts val="0"/>
              </a:spcBef>
              <a:defRPr/>
            </a:pPr>
            <a:r>
              <a:rPr lang="es-PE" sz="2400" dirty="0" smtClean="0"/>
              <a:t>Especificaciones técnicas, términos </a:t>
            </a:r>
            <a:r>
              <a:rPr lang="es-PE" sz="2400" dirty="0"/>
              <a:t>de </a:t>
            </a:r>
            <a:r>
              <a:rPr lang="es-PE" sz="2400" dirty="0" smtClean="0"/>
              <a:t>referencia o  expediente técnico, </a:t>
            </a:r>
            <a:r>
              <a:rPr lang="es-PE" sz="2400" dirty="0"/>
              <a:t>contienen la descripción </a:t>
            </a:r>
            <a:r>
              <a:rPr lang="es-PE" sz="2400" dirty="0" smtClean="0">
                <a:solidFill>
                  <a:srgbClr val="FF0000"/>
                </a:solidFill>
              </a:rPr>
              <a:t>objetiva</a:t>
            </a:r>
            <a:r>
              <a:rPr lang="es-PE" sz="2400" dirty="0" smtClean="0"/>
              <a:t> y precisa de </a:t>
            </a:r>
            <a:r>
              <a:rPr lang="es-PE" sz="2400" dirty="0"/>
              <a:t>las características y/o requisitos funcionales </a:t>
            </a:r>
            <a:r>
              <a:rPr lang="es-PE" sz="2400" dirty="0">
                <a:solidFill>
                  <a:srgbClr val="FF0000"/>
                </a:solidFill>
              </a:rPr>
              <a:t>relevantes para cumplir la finalidad pública de la contratación</a:t>
            </a:r>
            <a:r>
              <a:rPr lang="es-PE" sz="2400" dirty="0"/>
              <a:t>, y las condiciones en las que debe ejecutarse la contratación.</a:t>
            </a:r>
          </a:p>
          <a:p>
            <a:pPr algn="just">
              <a:lnSpc>
                <a:spcPct val="100000"/>
              </a:lnSpc>
              <a:spcBef>
                <a:spcPts val="0"/>
              </a:spcBef>
              <a:buFont typeface="Arial" pitchFamily="34" charset="0"/>
              <a:buChar char="•"/>
              <a:defRPr/>
            </a:pPr>
            <a:r>
              <a:rPr lang="es-PE" sz="2400" dirty="0" smtClean="0"/>
              <a:t>Debe formularse buscando </a:t>
            </a:r>
            <a:r>
              <a:rPr lang="es-PE" sz="2400" dirty="0"/>
              <a:t>acceso en condiciones de igualdad en el proceso de contratación </a:t>
            </a:r>
            <a:r>
              <a:rPr lang="es-PE" sz="2400" dirty="0" smtClean="0"/>
              <a:t>sin crear </a:t>
            </a:r>
            <a:r>
              <a:rPr lang="es-PE" sz="2400" dirty="0"/>
              <a:t>obstáculos que perjudiquen </a:t>
            </a:r>
            <a:r>
              <a:rPr lang="es-PE" sz="2400" dirty="0" smtClean="0"/>
              <a:t>la competencia.</a:t>
            </a:r>
          </a:p>
          <a:p>
            <a:pPr marL="228600" lvl="1" algn="just">
              <a:lnSpc>
                <a:spcPct val="100000"/>
              </a:lnSpc>
              <a:spcBef>
                <a:spcPts val="0"/>
              </a:spcBef>
              <a:buClr>
                <a:srgbClr val="002060"/>
              </a:buClr>
              <a:tabLst>
                <a:tab pos="812800" algn="l"/>
              </a:tabLst>
              <a:defRPr/>
            </a:pPr>
            <a:r>
              <a:rPr lang="es-PE" dirty="0"/>
              <a:t>Debe incluir exigencias previstas en leyes, reglamentos técnicos, normas metrológicas y </a:t>
            </a:r>
            <a:r>
              <a:rPr lang="es-PE" dirty="0" smtClean="0"/>
              <a:t>sanitarias.  Puede incluir </a:t>
            </a:r>
            <a:r>
              <a:rPr lang="es-PE" dirty="0">
                <a:solidFill>
                  <a:srgbClr val="FF0000"/>
                </a:solidFill>
              </a:rPr>
              <a:t>requisitos de calificación y </a:t>
            </a:r>
            <a:r>
              <a:rPr lang="es-PE" dirty="0" smtClean="0">
                <a:solidFill>
                  <a:srgbClr val="FF0000"/>
                </a:solidFill>
              </a:rPr>
              <a:t>disposiciones de normas </a:t>
            </a:r>
            <a:r>
              <a:rPr lang="es-PE" dirty="0">
                <a:solidFill>
                  <a:srgbClr val="FF0000"/>
                </a:solidFill>
              </a:rPr>
              <a:t>técnicas, siempre que aseguren cumplimiento de requisitos funcionales o técnicos, que se verifique que se pueda acreditar </a:t>
            </a:r>
            <a:r>
              <a:rPr lang="es-PE" dirty="0" smtClean="0">
                <a:solidFill>
                  <a:srgbClr val="FF0000"/>
                </a:solidFill>
              </a:rPr>
              <a:t>cumplimiento </a:t>
            </a:r>
            <a:r>
              <a:rPr lang="es-PE" dirty="0">
                <a:solidFill>
                  <a:srgbClr val="FF0000"/>
                </a:solidFill>
              </a:rPr>
              <a:t>de </a:t>
            </a:r>
            <a:r>
              <a:rPr lang="es-PE" dirty="0" smtClean="0">
                <a:solidFill>
                  <a:srgbClr val="FF0000"/>
                </a:solidFill>
              </a:rPr>
              <a:t>norma </a:t>
            </a:r>
            <a:r>
              <a:rPr lang="es-PE" dirty="0">
                <a:solidFill>
                  <a:srgbClr val="FF0000"/>
                </a:solidFill>
              </a:rPr>
              <a:t>y que no contravengan </a:t>
            </a:r>
            <a:r>
              <a:rPr lang="es-PE" dirty="0" smtClean="0">
                <a:solidFill>
                  <a:srgbClr val="FF0000"/>
                </a:solidFill>
              </a:rPr>
              <a:t>normas obligatorias. </a:t>
            </a:r>
            <a:endParaRPr lang="es-ES" dirty="0">
              <a:solidFill>
                <a:srgbClr val="FF0000"/>
              </a:solidFill>
            </a:endParaRPr>
          </a:p>
          <a:p>
            <a:pPr marL="228600" lvl="1" algn="just">
              <a:lnSpc>
                <a:spcPct val="100000"/>
              </a:lnSpc>
              <a:spcBef>
                <a:spcPts val="0"/>
              </a:spcBef>
              <a:defRPr/>
            </a:pPr>
            <a:endParaRPr lang="es-PE" dirty="0"/>
          </a:p>
          <a:p>
            <a:pPr algn="just">
              <a:lnSpc>
                <a:spcPct val="100000"/>
              </a:lnSpc>
              <a:spcBef>
                <a:spcPts val="0"/>
              </a:spcBef>
              <a:defRPr/>
            </a:pPr>
            <a:endParaRPr lang="es-PE" sz="2400" dirty="0"/>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2"/>
            </a:pPr>
            <a:r>
              <a:rPr lang="es-PE" sz="3000" dirty="0">
                <a:latin typeface="Calibri" pitchFamily="34" charset="0"/>
                <a:cs typeface="Arial" charset="0"/>
              </a:rPr>
              <a:t>Requerimiento</a:t>
            </a:r>
          </a:p>
        </p:txBody>
      </p:sp>
    </p:spTree>
    <p:extLst>
      <p:ext uri="{BB962C8B-B14F-4D97-AF65-F5344CB8AC3E}">
        <p14:creationId xmlns:p14="http://schemas.microsoft.com/office/powerpoint/2010/main" val="4144499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14</a:t>
            </a:fld>
            <a:endParaRPr lang="es-PE"/>
          </a:p>
        </p:txBody>
      </p:sp>
      <p:sp>
        <p:nvSpPr>
          <p:cNvPr id="60419" name="Rectangle 3"/>
          <p:cNvSpPr>
            <a:spLocks noGrp="1"/>
          </p:cNvSpPr>
          <p:nvPr>
            <p:ph idx="4294967295"/>
          </p:nvPr>
        </p:nvSpPr>
        <p:spPr>
          <a:xfrm>
            <a:off x="0" y="1489075"/>
            <a:ext cx="10058400" cy="4019550"/>
          </a:xfrm>
        </p:spPr>
        <p:txBody>
          <a:bodyPr>
            <a:noAutofit/>
          </a:bodyPr>
          <a:lstStyle/>
          <a:p>
            <a:pPr algn="just">
              <a:lnSpc>
                <a:spcPct val="100000"/>
              </a:lnSpc>
              <a:defRPr/>
            </a:pPr>
            <a:r>
              <a:rPr lang="es-ES_tradnl" altLang="es-PE" sz="2400" dirty="0"/>
              <a:t>Restricción: No se puede hacer referencia a </a:t>
            </a:r>
            <a:r>
              <a:rPr lang="es-PE" sz="2400" dirty="0"/>
              <a:t>fabricación o procedencia, </a:t>
            </a:r>
            <a:r>
              <a:rPr lang="es-PE" sz="2400" dirty="0">
                <a:solidFill>
                  <a:srgbClr val="FF0000"/>
                </a:solidFill>
              </a:rPr>
              <a:t>procedimiento de fabricación</a:t>
            </a:r>
            <a:r>
              <a:rPr lang="es-PE" sz="2400" dirty="0">
                <a:solidFill>
                  <a:srgbClr val="000066"/>
                </a:solidFill>
              </a:rPr>
              <a:t>, </a:t>
            </a:r>
            <a:r>
              <a:rPr lang="es-PE" sz="2400" dirty="0"/>
              <a:t>marcas, patentes o tipos</a:t>
            </a:r>
            <a:r>
              <a:rPr lang="es-PE" sz="2400" dirty="0">
                <a:solidFill>
                  <a:srgbClr val="000066"/>
                </a:solidFill>
              </a:rPr>
              <a:t>, </a:t>
            </a:r>
            <a:r>
              <a:rPr lang="es-PE" sz="2400" dirty="0">
                <a:solidFill>
                  <a:srgbClr val="FF0000"/>
                </a:solidFill>
              </a:rPr>
              <a:t>origen o producción </a:t>
            </a:r>
            <a:r>
              <a:rPr lang="es-PE" sz="2400" dirty="0"/>
              <a:t>determinados, ni descripción que oriente la contratación hacia ellos, para favorecer o descartar ciertos proveedores o </a:t>
            </a:r>
            <a:r>
              <a:rPr lang="es-PE" sz="2400" dirty="0" smtClean="0"/>
              <a:t>productos.</a:t>
            </a:r>
            <a:endParaRPr lang="es-PE" sz="2400" dirty="0"/>
          </a:p>
          <a:p>
            <a:pPr lvl="1" algn="just">
              <a:lnSpc>
                <a:spcPct val="100000"/>
              </a:lnSpc>
              <a:buFont typeface="Wingdings" pitchFamily="2" charset="2"/>
              <a:buChar char="§"/>
              <a:defRPr/>
            </a:pPr>
            <a:r>
              <a:rPr lang="es-PE" sz="2000" dirty="0">
                <a:solidFill>
                  <a:schemeClr val="accent6"/>
                </a:solidFill>
              </a:rPr>
              <a:t>E</a:t>
            </a:r>
            <a:r>
              <a:rPr lang="es-PE" sz="2000" dirty="0">
                <a:solidFill>
                  <a:srgbClr val="FF0000"/>
                </a:solidFill>
              </a:rPr>
              <a:t>xcepción:</a:t>
            </a:r>
            <a:r>
              <a:rPr lang="es-PE" sz="2000" dirty="0"/>
              <a:t> Proceso de estandarización,  </a:t>
            </a:r>
            <a:r>
              <a:rPr lang="es-PE" sz="2000" dirty="0">
                <a:solidFill>
                  <a:srgbClr val="FF0000"/>
                </a:solidFill>
              </a:rPr>
              <a:t>se debe agregar “o equivalente”</a:t>
            </a:r>
            <a:endParaRPr lang="es-ES_tradnl" altLang="es-PE" sz="2000" dirty="0">
              <a:solidFill>
                <a:srgbClr val="FF0000"/>
              </a:solidFill>
            </a:endParaRPr>
          </a:p>
          <a:p>
            <a:pPr lvl="1" algn="just">
              <a:lnSpc>
                <a:spcPct val="100000"/>
              </a:lnSpc>
              <a:spcBef>
                <a:spcPts val="0"/>
              </a:spcBef>
              <a:buFont typeface="Wingdings" pitchFamily="2" charset="2"/>
              <a:buChar char="§"/>
              <a:defRPr/>
            </a:pPr>
            <a:r>
              <a:rPr lang="es-PE" sz="2000" dirty="0" smtClean="0">
                <a:solidFill>
                  <a:schemeClr val="accent6"/>
                </a:solidFill>
              </a:rPr>
              <a:t>E</a:t>
            </a:r>
            <a:r>
              <a:rPr lang="es-PE" sz="2000" dirty="0" smtClean="0">
                <a:solidFill>
                  <a:srgbClr val="FF0000"/>
                </a:solidFill>
              </a:rPr>
              <a:t>xcepción: material </a:t>
            </a:r>
            <a:r>
              <a:rPr lang="es-PE" sz="2000" dirty="0">
                <a:solidFill>
                  <a:srgbClr val="FF0000"/>
                </a:solidFill>
              </a:rPr>
              <a:t>bibliográfico existente en el mercado, cuya adquisición obedezca a planes curriculares y/o pedagógicos, por su contenido temático, nivel de especialización u otras especificaciones debidamente justificadas por el área usuaria, debiendo establecerse el título, autor y edición que corresponda a las características requeridas</a:t>
            </a:r>
            <a:r>
              <a:rPr lang="es-PE" sz="2000" dirty="0" smtClean="0">
                <a:solidFill>
                  <a:srgbClr val="FF0000"/>
                </a:solidFill>
              </a:rPr>
              <a:t>.</a:t>
            </a:r>
          </a:p>
          <a:p>
            <a:pPr algn="just">
              <a:lnSpc>
                <a:spcPct val="100000"/>
              </a:lnSpc>
              <a:defRPr/>
            </a:pPr>
            <a:r>
              <a:rPr lang="es-PE" sz="2400" dirty="0">
                <a:solidFill>
                  <a:srgbClr val="FF0000"/>
                </a:solidFill>
              </a:rPr>
              <a:t>Puede ser modificado por indagaciones de mercado, con aprobación de área usuaria</a:t>
            </a:r>
            <a:r>
              <a:rPr lang="es-PE" sz="2400" dirty="0" smtClean="0">
                <a:solidFill>
                  <a:srgbClr val="FF0000"/>
                </a:solidFill>
              </a:rPr>
              <a:t>.  Si con ocasión de consultas </a:t>
            </a:r>
            <a:r>
              <a:rPr lang="es-PE" sz="2400" dirty="0">
                <a:solidFill>
                  <a:srgbClr val="FF0000"/>
                </a:solidFill>
              </a:rPr>
              <a:t>y observaciones </a:t>
            </a:r>
            <a:r>
              <a:rPr lang="es-PE" sz="2400" dirty="0" smtClean="0">
                <a:solidFill>
                  <a:srgbClr val="FF0000"/>
                </a:solidFill>
              </a:rPr>
              <a:t>área </a:t>
            </a:r>
            <a:r>
              <a:rPr lang="es-PE" sz="2400" dirty="0">
                <a:solidFill>
                  <a:srgbClr val="FF0000"/>
                </a:solidFill>
              </a:rPr>
              <a:t>usuaria </a:t>
            </a:r>
            <a:r>
              <a:rPr lang="es-PE" sz="2400" dirty="0" smtClean="0">
                <a:solidFill>
                  <a:srgbClr val="FF0000"/>
                </a:solidFill>
              </a:rPr>
              <a:t>autoriza su modificación, se </a:t>
            </a:r>
            <a:r>
              <a:rPr lang="es-PE" sz="2400" dirty="0">
                <a:solidFill>
                  <a:srgbClr val="FF0000"/>
                </a:solidFill>
              </a:rPr>
              <a:t>debe comunicar a la dependencia que aprobó </a:t>
            </a:r>
            <a:r>
              <a:rPr lang="es-PE" sz="2400" dirty="0" smtClean="0">
                <a:solidFill>
                  <a:srgbClr val="FF0000"/>
                </a:solidFill>
              </a:rPr>
              <a:t>expediente.</a:t>
            </a:r>
            <a:endParaRPr lang="es-ES" sz="2400" dirty="0">
              <a:solidFill>
                <a:srgbClr val="FF0000"/>
              </a:solidFill>
            </a:endParaRPr>
          </a:p>
          <a:p>
            <a:pPr algn="just">
              <a:lnSpc>
                <a:spcPct val="100000"/>
              </a:lnSpc>
              <a:spcBef>
                <a:spcPts val="0"/>
              </a:spcBef>
              <a:defRPr/>
            </a:pPr>
            <a:endParaRPr lang="es-PE" sz="2400" dirty="0"/>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2"/>
            </a:pPr>
            <a:r>
              <a:rPr lang="es-PE" sz="3000" dirty="0">
                <a:latin typeface="Calibri" pitchFamily="34" charset="0"/>
                <a:cs typeface="Arial" charset="0"/>
              </a:rPr>
              <a:t>Requerimiento</a:t>
            </a:r>
          </a:p>
        </p:txBody>
      </p:sp>
    </p:spTree>
    <p:extLst>
      <p:ext uri="{BB962C8B-B14F-4D97-AF65-F5344CB8AC3E}">
        <p14:creationId xmlns:p14="http://schemas.microsoft.com/office/powerpoint/2010/main" val="3887146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15</a:t>
            </a:fld>
            <a:endParaRPr lang="es-PE"/>
          </a:p>
        </p:txBody>
      </p:sp>
      <p:sp>
        <p:nvSpPr>
          <p:cNvPr id="455681" name="Rectangle 3"/>
          <p:cNvSpPr>
            <a:spLocks noGrp="1" noChangeArrowheads="1"/>
          </p:cNvSpPr>
          <p:nvPr>
            <p:ph type="body" idx="4294967295"/>
          </p:nvPr>
        </p:nvSpPr>
        <p:spPr>
          <a:xfrm>
            <a:off x="0" y="1385888"/>
            <a:ext cx="10202863" cy="3910012"/>
          </a:xfrm>
          <a:noFill/>
          <a:ln>
            <a:no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a:noAutofit/>
          </a:bodyPr>
          <a:lstStyle/>
          <a:p>
            <a:pPr algn="just">
              <a:lnSpc>
                <a:spcPct val="100000"/>
              </a:lnSpc>
              <a:defRPr/>
            </a:pPr>
            <a:r>
              <a:rPr lang="es-PE" sz="2400" dirty="0">
                <a:solidFill>
                  <a:srgbClr val="FF0000"/>
                </a:solidFill>
              </a:rPr>
              <a:t>Las Entidades del Poder Ejecutivo que formulen políticas nacionales o sectoriales están facultadas a homologar las características técnicas de los bienes o servicios relacionados con el ámbito de su competencia.</a:t>
            </a:r>
          </a:p>
          <a:p>
            <a:pPr algn="just">
              <a:lnSpc>
                <a:spcPct val="100000"/>
              </a:lnSpc>
              <a:defRPr/>
            </a:pPr>
            <a:r>
              <a:rPr lang="es-PE" sz="2400" dirty="0">
                <a:solidFill>
                  <a:srgbClr val="FF0000"/>
                </a:solidFill>
              </a:rPr>
              <a:t>Se prioriza: Adquisición recurrente, uso masivo o bienes y servicios estratégicos para el sector, conforme a lineamientos de PERÚ COMPRAS</a:t>
            </a:r>
            <a:r>
              <a:rPr lang="es-PE" sz="2400" dirty="0" smtClean="0">
                <a:solidFill>
                  <a:srgbClr val="FF0000"/>
                </a:solidFill>
              </a:rPr>
              <a:t>.</a:t>
            </a:r>
            <a:endParaRPr lang="es-PE" sz="2400" dirty="0">
              <a:solidFill>
                <a:srgbClr val="FF0000"/>
              </a:solidFill>
            </a:endParaRPr>
          </a:p>
          <a:p>
            <a:pPr algn="just">
              <a:lnSpc>
                <a:spcPct val="100000"/>
              </a:lnSpc>
              <a:defRPr/>
            </a:pPr>
            <a:r>
              <a:rPr lang="es-PE" sz="2400" dirty="0" smtClean="0">
                <a:solidFill>
                  <a:srgbClr val="FF0000"/>
                </a:solidFill>
              </a:rPr>
              <a:t>Informe </a:t>
            </a:r>
            <a:r>
              <a:rPr lang="es-PE" sz="2400" dirty="0">
                <a:solidFill>
                  <a:srgbClr val="FF0000"/>
                </a:solidFill>
              </a:rPr>
              <a:t>del área especializada que </a:t>
            </a:r>
            <a:r>
              <a:rPr lang="es-PE" sz="2400" dirty="0" smtClean="0">
                <a:solidFill>
                  <a:srgbClr val="FF0000"/>
                </a:solidFill>
              </a:rPr>
              <a:t>evidencie su necesidad </a:t>
            </a:r>
            <a:r>
              <a:rPr lang="es-PE" sz="2400" dirty="0">
                <a:solidFill>
                  <a:srgbClr val="FF0000"/>
                </a:solidFill>
              </a:rPr>
              <a:t>y </a:t>
            </a:r>
            <a:r>
              <a:rPr lang="es-PE" sz="2400" dirty="0" smtClean="0">
                <a:solidFill>
                  <a:srgbClr val="FF0000"/>
                </a:solidFill>
              </a:rPr>
              <a:t>sustento técnico e Informe del </a:t>
            </a:r>
            <a:r>
              <a:rPr lang="es-PE" sz="2400" dirty="0">
                <a:solidFill>
                  <a:srgbClr val="FF0000"/>
                </a:solidFill>
              </a:rPr>
              <a:t>OEC donde se acredite la pluralidad de </a:t>
            </a:r>
            <a:r>
              <a:rPr lang="es-PE" sz="2400" dirty="0" smtClean="0">
                <a:solidFill>
                  <a:srgbClr val="FF0000"/>
                </a:solidFill>
              </a:rPr>
              <a:t>postores.</a:t>
            </a:r>
            <a:endParaRPr lang="es-ES" sz="2400" dirty="0">
              <a:solidFill>
                <a:srgbClr val="FF0000"/>
              </a:solidFill>
            </a:endParaRPr>
          </a:p>
          <a:p>
            <a:pPr algn="just">
              <a:lnSpc>
                <a:spcPct val="100000"/>
              </a:lnSpc>
              <a:defRPr/>
            </a:pPr>
            <a:r>
              <a:rPr lang="es-PE" sz="2400" dirty="0" smtClean="0">
                <a:solidFill>
                  <a:srgbClr val="FF0000"/>
                </a:solidFill>
              </a:rPr>
              <a:t>El </a:t>
            </a:r>
            <a:r>
              <a:rPr lang="es-PE" sz="2400" dirty="0">
                <a:solidFill>
                  <a:srgbClr val="FF0000"/>
                </a:solidFill>
              </a:rPr>
              <a:t>proyecto de ficha de homologación debe pre publicarse en web de Entidad, PERUCOMPRAS y SEACE: 10 días hábiles a fin de recibir comentarios, recomendaciones y observaciones.</a:t>
            </a:r>
          </a:p>
          <a:p>
            <a:pPr algn="just">
              <a:lnSpc>
                <a:spcPct val="100000"/>
              </a:lnSpc>
              <a:defRPr/>
            </a:pPr>
            <a:r>
              <a:rPr lang="es-PE" sz="2400" dirty="0" smtClean="0">
                <a:solidFill>
                  <a:srgbClr val="FF0000"/>
                </a:solidFill>
              </a:rPr>
              <a:t>Entidad </a:t>
            </a:r>
            <a:r>
              <a:rPr lang="es-PE" sz="2400" dirty="0">
                <a:solidFill>
                  <a:srgbClr val="FF0000"/>
                </a:solidFill>
              </a:rPr>
              <a:t>en 10 días hábiles debe evaluar y, de ser el caso, modificar la ficha de homologación</a:t>
            </a:r>
            <a:r>
              <a:rPr lang="es-PE" sz="2400" dirty="0" smtClean="0">
                <a:solidFill>
                  <a:srgbClr val="FF0000"/>
                </a:solidFill>
              </a:rPr>
              <a:t>.  </a:t>
            </a:r>
            <a:endParaRPr lang="es-PE" sz="2400" dirty="0">
              <a:solidFill>
                <a:schemeClr val="tx1"/>
              </a:solidFill>
            </a:endParaRPr>
          </a:p>
        </p:txBody>
      </p:sp>
      <p:sp>
        <p:nvSpPr>
          <p:cNvPr id="5" name="4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3"/>
            </a:pPr>
            <a:r>
              <a:rPr lang="es-PE" sz="3000" dirty="0" smtClean="0">
                <a:solidFill>
                  <a:srgbClr val="FF0000"/>
                </a:solidFill>
                <a:latin typeface="Calibri" pitchFamily="34" charset="0"/>
                <a:cs typeface="Arial" charset="0"/>
              </a:rPr>
              <a:t>Homologación de Requerimientos</a:t>
            </a:r>
            <a:endParaRPr lang="es-PE" sz="3000" dirty="0">
              <a:solidFill>
                <a:srgbClr val="FF0000"/>
              </a:solidFill>
              <a:latin typeface="Calibri" pitchFamily="34" charset="0"/>
              <a:cs typeface="Arial" charset="0"/>
            </a:endParaRPr>
          </a:p>
        </p:txBody>
      </p:sp>
    </p:spTree>
    <p:extLst>
      <p:ext uri="{BB962C8B-B14F-4D97-AF65-F5344CB8AC3E}">
        <p14:creationId xmlns:p14="http://schemas.microsoft.com/office/powerpoint/2010/main" val="244860374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16</a:t>
            </a:fld>
            <a:endParaRPr lang="es-PE"/>
          </a:p>
        </p:txBody>
      </p:sp>
      <p:sp>
        <p:nvSpPr>
          <p:cNvPr id="455681" name="Rectangle 3"/>
          <p:cNvSpPr>
            <a:spLocks noGrp="1" noChangeArrowheads="1"/>
          </p:cNvSpPr>
          <p:nvPr>
            <p:ph type="body" idx="4294967295"/>
          </p:nvPr>
        </p:nvSpPr>
        <p:spPr>
          <a:xfrm>
            <a:off x="0" y="1385888"/>
            <a:ext cx="10202863" cy="3910012"/>
          </a:xfrm>
          <a:noFill/>
          <a:ln>
            <a:no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a:noAutofit/>
          </a:bodyPr>
          <a:lstStyle/>
          <a:p>
            <a:pPr algn="just">
              <a:lnSpc>
                <a:spcPct val="100000"/>
              </a:lnSpc>
              <a:defRPr/>
            </a:pPr>
            <a:r>
              <a:rPr lang="es-PE" sz="2400" dirty="0" smtClean="0">
                <a:solidFill>
                  <a:srgbClr val="FF0000"/>
                </a:solidFill>
              </a:rPr>
              <a:t>Previo a la aprobación de ficha, </a:t>
            </a:r>
            <a:r>
              <a:rPr lang="es-PE" sz="2400" dirty="0">
                <a:solidFill>
                  <a:srgbClr val="FF0000"/>
                </a:solidFill>
              </a:rPr>
              <a:t>PERU </a:t>
            </a:r>
            <a:r>
              <a:rPr lang="es-PE" sz="2400" dirty="0" smtClean="0">
                <a:solidFill>
                  <a:srgbClr val="FF0000"/>
                </a:solidFill>
              </a:rPr>
              <a:t>COMPRAS debe emitir Opinión </a:t>
            </a:r>
            <a:r>
              <a:rPr lang="es-PE" sz="2400" dirty="0">
                <a:solidFill>
                  <a:srgbClr val="FF0000"/>
                </a:solidFill>
              </a:rPr>
              <a:t>favorable </a:t>
            </a:r>
            <a:r>
              <a:rPr lang="es-PE" sz="2400" dirty="0" smtClean="0">
                <a:solidFill>
                  <a:srgbClr val="FF0000"/>
                </a:solidFill>
              </a:rPr>
              <a:t> </a:t>
            </a:r>
            <a:r>
              <a:rPr lang="es-PE" sz="2400" dirty="0">
                <a:solidFill>
                  <a:srgbClr val="FF0000"/>
                </a:solidFill>
              </a:rPr>
              <a:t>en 15 días hábiles de presentada información completa por parte de la </a:t>
            </a:r>
            <a:r>
              <a:rPr lang="es-PE" sz="2400" dirty="0" smtClean="0">
                <a:solidFill>
                  <a:srgbClr val="FF0000"/>
                </a:solidFill>
              </a:rPr>
              <a:t>Entidad. </a:t>
            </a:r>
            <a:endParaRPr lang="es-ES" sz="2400" dirty="0">
              <a:solidFill>
                <a:srgbClr val="FF0000"/>
              </a:solidFill>
            </a:endParaRPr>
          </a:p>
          <a:p>
            <a:pPr algn="just">
              <a:lnSpc>
                <a:spcPct val="100000"/>
              </a:lnSpc>
              <a:defRPr/>
            </a:pPr>
            <a:r>
              <a:rPr lang="es-PE" sz="2400" dirty="0" smtClean="0">
                <a:solidFill>
                  <a:srgbClr val="FF0000"/>
                </a:solidFill>
              </a:rPr>
              <a:t>Ficha </a:t>
            </a:r>
            <a:r>
              <a:rPr lang="es-PE" sz="2400" dirty="0">
                <a:solidFill>
                  <a:srgbClr val="FF0000"/>
                </a:solidFill>
              </a:rPr>
              <a:t>de homologación es aprobada por </a:t>
            </a:r>
            <a:r>
              <a:rPr lang="es-PE" sz="2400" dirty="0" smtClean="0">
                <a:solidFill>
                  <a:srgbClr val="FF0000"/>
                </a:solidFill>
              </a:rPr>
              <a:t>resolución </a:t>
            </a:r>
            <a:r>
              <a:rPr lang="es-PE" sz="2400" dirty="0">
                <a:solidFill>
                  <a:srgbClr val="FF0000"/>
                </a:solidFill>
              </a:rPr>
              <a:t>del Titular de Entidad y se debe publicar en El Peruano.</a:t>
            </a:r>
            <a:endParaRPr lang="es-ES" sz="2400" dirty="0">
              <a:solidFill>
                <a:srgbClr val="FF0000"/>
              </a:solidFill>
            </a:endParaRPr>
          </a:p>
          <a:p>
            <a:pPr algn="just">
              <a:lnSpc>
                <a:spcPct val="100000"/>
              </a:lnSpc>
              <a:defRPr/>
            </a:pPr>
            <a:r>
              <a:rPr lang="es-PE" sz="2400" dirty="0">
                <a:solidFill>
                  <a:srgbClr val="FF0000"/>
                </a:solidFill>
              </a:rPr>
              <a:t>Modificación y exclusión de ficha debe </a:t>
            </a:r>
            <a:r>
              <a:rPr lang="es-PE" sz="2400" dirty="0" smtClean="0">
                <a:solidFill>
                  <a:srgbClr val="FF0000"/>
                </a:solidFill>
              </a:rPr>
              <a:t>seguir </a:t>
            </a:r>
            <a:r>
              <a:rPr lang="es-PE" sz="2400" dirty="0">
                <a:solidFill>
                  <a:srgbClr val="FF0000"/>
                </a:solidFill>
              </a:rPr>
              <a:t>el mismo procedimiento</a:t>
            </a:r>
          </a:p>
          <a:p>
            <a:pPr algn="just">
              <a:lnSpc>
                <a:spcPct val="100000"/>
              </a:lnSpc>
              <a:defRPr/>
            </a:pPr>
            <a:r>
              <a:rPr lang="es-PE" sz="2400" dirty="0">
                <a:solidFill>
                  <a:srgbClr val="FF0000"/>
                </a:solidFill>
              </a:rPr>
              <a:t>Facultad del Titular de Entidad de aprobar, modificar y excluir ficha es </a:t>
            </a:r>
            <a:r>
              <a:rPr lang="es-PE" sz="2400" dirty="0" smtClean="0">
                <a:solidFill>
                  <a:srgbClr val="FF0000"/>
                </a:solidFill>
              </a:rPr>
              <a:t>indelegable.</a:t>
            </a:r>
            <a:endParaRPr lang="es-ES" sz="2400" dirty="0">
              <a:solidFill>
                <a:srgbClr val="FF0000"/>
              </a:solidFill>
            </a:endParaRPr>
          </a:p>
          <a:p>
            <a:pPr algn="just">
              <a:lnSpc>
                <a:spcPct val="100000"/>
              </a:lnSpc>
              <a:defRPr/>
            </a:pPr>
            <a:r>
              <a:rPr lang="es-PE" sz="2400" dirty="0" smtClean="0">
                <a:solidFill>
                  <a:srgbClr val="FF0000"/>
                </a:solidFill>
              </a:rPr>
              <a:t>PERÚ </a:t>
            </a:r>
            <a:r>
              <a:rPr lang="es-PE" sz="2400" dirty="0">
                <a:solidFill>
                  <a:srgbClr val="FF0000"/>
                </a:solidFill>
              </a:rPr>
              <a:t>COMPRAS publica en su portal institucional relación de fichas vigentes</a:t>
            </a:r>
            <a:r>
              <a:rPr lang="es-PE" sz="2400" dirty="0" smtClean="0">
                <a:solidFill>
                  <a:srgbClr val="FF0000"/>
                </a:solidFill>
              </a:rPr>
              <a:t>.</a:t>
            </a:r>
          </a:p>
          <a:p>
            <a:pPr algn="just">
              <a:lnSpc>
                <a:spcPct val="100000"/>
              </a:lnSpc>
              <a:defRPr/>
            </a:pPr>
            <a:r>
              <a:rPr lang="es-PE" sz="2400" dirty="0">
                <a:solidFill>
                  <a:srgbClr val="FF0000"/>
                </a:solidFill>
              </a:rPr>
              <a:t>Fichas de homologación deben ser utilizadas por todas las Entidades desde el día siguiente de publicadas en El </a:t>
            </a:r>
            <a:r>
              <a:rPr lang="es-PE" sz="2400" dirty="0" smtClean="0">
                <a:solidFill>
                  <a:srgbClr val="FF0000"/>
                </a:solidFill>
              </a:rPr>
              <a:t>Peruano.</a:t>
            </a:r>
            <a:endParaRPr lang="es-PE" sz="2400" dirty="0">
              <a:solidFill>
                <a:srgbClr val="FF0000"/>
              </a:solidFill>
            </a:endParaRPr>
          </a:p>
          <a:p>
            <a:pPr algn="just">
              <a:defRPr/>
            </a:pPr>
            <a:endParaRPr lang="es-PE" sz="2400" dirty="0">
              <a:solidFill>
                <a:srgbClr val="FF0000"/>
              </a:solidFill>
            </a:endParaRPr>
          </a:p>
          <a:p>
            <a:pPr algn="just">
              <a:defRPr/>
            </a:pPr>
            <a:endParaRPr lang="es-PE" sz="2400" dirty="0">
              <a:solidFill>
                <a:schemeClr val="tx1"/>
              </a:solidFill>
            </a:endParaRPr>
          </a:p>
        </p:txBody>
      </p:sp>
      <p:sp>
        <p:nvSpPr>
          <p:cNvPr id="5" name="4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3"/>
            </a:pPr>
            <a:r>
              <a:rPr lang="es-PE" sz="3000" dirty="0" smtClean="0">
                <a:solidFill>
                  <a:srgbClr val="FF0000"/>
                </a:solidFill>
                <a:latin typeface="Calibri" pitchFamily="34" charset="0"/>
                <a:cs typeface="Arial" charset="0"/>
              </a:rPr>
              <a:t>Homologación de Requerimientos</a:t>
            </a:r>
            <a:endParaRPr lang="es-PE" sz="3000" dirty="0">
              <a:solidFill>
                <a:srgbClr val="FF0000"/>
              </a:solidFill>
              <a:latin typeface="Calibri" pitchFamily="34" charset="0"/>
              <a:cs typeface="Arial" charset="0"/>
            </a:endParaRPr>
          </a:p>
        </p:txBody>
      </p:sp>
    </p:spTree>
    <p:extLst>
      <p:ext uri="{BB962C8B-B14F-4D97-AF65-F5344CB8AC3E}">
        <p14:creationId xmlns:p14="http://schemas.microsoft.com/office/powerpoint/2010/main" val="157725578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4"/>
            </a:pPr>
            <a:r>
              <a:rPr lang="es-PE" sz="3000" dirty="0">
                <a:solidFill>
                  <a:srgbClr val="FF0000"/>
                </a:solidFill>
                <a:latin typeface="Calibri" pitchFamily="34" charset="0"/>
                <a:cs typeface="Arial" charset="0"/>
              </a:rPr>
              <a:t>Valor estimado y </a:t>
            </a:r>
            <a:r>
              <a:rPr lang="es-PE" sz="3000" dirty="0">
                <a:latin typeface="Calibri" pitchFamily="34" charset="0"/>
                <a:cs typeface="Arial" charset="0"/>
              </a:rPr>
              <a:t>valor referencial</a:t>
            </a:r>
          </a:p>
        </p:txBody>
      </p:sp>
      <p:sp>
        <p:nvSpPr>
          <p:cNvPr id="10" name="9 CuadroTexto"/>
          <p:cNvSpPr txBox="1">
            <a:spLocks noChangeArrowheads="1"/>
          </p:cNvSpPr>
          <p:nvPr/>
        </p:nvSpPr>
        <p:spPr bwMode="auto">
          <a:xfrm>
            <a:off x="6723603" y="2214295"/>
            <a:ext cx="18744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PE" sz="2400" dirty="0" smtClean="0"/>
              <a:t>Consultorías de obras</a:t>
            </a:r>
            <a:endParaRPr lang="es-PE" sz="2400" dirty="0"/>
          </a:p>
        </p:txBody>
      </p:sp>
      <p:sp>
        <p:nvSpPr>
          <p:cNvPr id="11" name="19 CuadroTexto"/>
          <p:cNvSpPr txBox="1">
            <a:spLocks noChangeArrowheads="1"/>
          </p:cNvSpPr>
          <p:nvPr/>
        </p:nvSpPr>
        <p:spPr bwMode="auto">
          <a:xfrm>
            <a:off x="9670285" y="2233345"/>
            <a:ext cx="159038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PE" sz="2400" dirty="0" smtClean="0"/>
              <a:t>Ejecución de obras</a:t>
            </a:r>
            <a:endParaRPr lang="es-PE" sz="2400" dirty="0"/>
          </a:p>
        </p:txBody>
      </p:sp>
      <p:sp>
        <p:nvSpPr>
          <p:cNvPr id="14" name="21 CuadroTexto"/>
          <p:cNvSpPr txBox="1">
            <a:spLocks noChangeArrowheads="1"/>
          </p:cNvSpPr>
          <p:nvPr/>
        </p:nvSpPr>
        <p:spPr bwMode="auto">
          <a:xfrm>
            <a:off x="1068865" y="2229627"/>
            <a:ext cx="12679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PE" sz="2400" dirty="0" smtClean="0"/>
              <a:t>Bienes</a:t>
            </a:r>
            <a:endParaRPr lang="es-PE" sz="2400" dirty="0"/>
          </a:p>
        </p:txBody>
      </p:sp>
      <p:sp>
        <p:nvSpPr>
          <p:cNvPr id="16" name="21 CuadroTexto"/>
          <p:cNvSpPr txBox="1">
            <a:spLocks noChangeArrowheads="1"/>
          </p:cNvSpPr>
          <p:nvPr/>
        </p:nvSpPr>
        <p:spPr bwMode="auto">
          <a:xfrm>
            <a:off x="3799784" y="2214294"/>
            <a:ext cx="1584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s-PE" sz="2400" dirty="0" smtClean="0"/>
              <a:t>Servicios</a:t>
            </a:r>
            <a:endParaRPr lang="es-PE" sz="2400" dirty="0"/>
          </a:p>
        </p:txBody>
      </p:sp>
      <p:cxnSp>
        <p:nvCxnSpPr>
          <p:cNvPr id="19" name="18 Conector recto"/>
          <p:cNvCxnSpPr/>
          <p:nvPr/>
        </p:nvCxnSpPr>
        <p:spPr>
          <a:xfrm>
            <a:off x="6157796" y="1534052"/>
            <a:ext cx="0" cy="5247748"/>
          </a:xfrm>
          <a:prstGeom prst="line">
            <a:avLst/>
          </a:prstGeom>
          <a:ln w="15875">
            <a:solidFill>
              <a:srgbClr val="0099FF"/>
            </a:solidFill>
            <a:prstDash val="solid"/>
          </a:ln>
        </p:spPr>
        <p:style>
          <a:lnRef idx="1">
            <a:schemeClr val="accent1"/>
          </a:lnRef>
          <a:fillRef idx="0">
            <a:schemeClr val="accent1"/>
          </a:fillRef>
          <a:effectRef idx="0">
            <a:schemeClr val="accent1"/>
          </a:effectRef>
          <a:fontRef idx="minor">
            <a:schemeClr val="tx1"/>
          </a:fontRef>
        </p:style>
      </p:cxnSp>
      <p:sp>
        <p:nvSpPr>
          <p:cNvPr id="22" name="21 Rectángulo"/>
          <p:cNvSpPr/>
          <p:nvPr/>
        </p:nvSpPr>
        <p:spPr>
          <a:xfrm>
            <a:off x="6358476" y="1515534"/>
            <a:ext cx="5367867" cy="27940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23" name="22 Rectángulo"/>
          <p:cNvSpPr/>
          <p:nvPr/>
        </p:nvSpPr>
        <p:spPr>
          <a:xfrm>
            <a:off x="581057" y="1511300"/>
            <a:ext cx="5382113" cy="27940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24" name="23 CuadroTexto"/>
          <p:cNvSpPr txBox="1"/>
          <p:nvPr/>
        </p:nvSpPr>
        <p:spPr>
          <a:xfrm>
            <a:off x="628849" y="1490133"/>
            <a:ext cx="5272427" cy="430887"/>
          </a:xfrm>
          <a:prstGeom prst="rect">
            <a:avLst/>
          </a:prstGeom>
          <a:noFill/>
        </p:spPr>
        <p:txBody>
          <a:bodyPr wrap="square" rtlCol="0">
            <a:spAutoFit/>
          </a:bodyPr>
          <a:lstStyle/>
          <a:p>
            <a:pPr algn="ctr"/>
            <a:r>
              <a:rPr lang="es-PE" sz="2200" b="1" dirty="0" smtClean="0">
                <a:solidFill>
                  <a:schemeClr val="bg1"/>
                </a:solidFill>
                <a:latin typeface="Calibri" pitchFamily="34" charset="0"/>
              </a:rPr>
              <a:t>Valor estimado</a:t>
            </a:r>
            <a:endParaRPr lang="es-PE" sz="2200" b="1" dirty="0">
              <a:solidFill>
                <a:schemeClr val="bg1"/>
              </a:solidFill>
              <a:latin typeface="Calibri" pitchFamily="34" charset="0"/>
            </a:endParaRPr>
          </a:p>
        </p:txBody>
      </p:sp>
      <p:sp>
        <p:nvSpPr>
          <p:cNvPr id="25" name="24 CuadroTexto"/>
          <p:cNvSpPr txBox="1"/>
          <p:nvPr/>
        </p:nvSpPr>
        <p:spPr>
          <a:xfrm>
            <a:off x="6406195" y="1490133"/>
            <a:ext cx="5272427" cy="430887"/>
          </a:xfrm>
          <a:prstGeom prst="rect">
            <a:avLst/>
          </a:prstGeom>
          <a:noFill/>
        </p:spPr>
        <p:txBody>
          <a:bodyPr wrap="square" rtlCol="0">
            <a:spAutoFit/>
          </a:bodyPr>
          <a:lstStyle/>
          <a:p>
            <a:pPr algn="ctr"/>
            <a:r>
              <a:rPr lang="es-PE" sz="2200" b="1" dirty="0" smtClean="0">
                <a:solidFill>
                  <a:schemeClr val="bg1"/>
                </a:solidFill>
                <a:latin typeface="Calibri" pitchFamily="34" charset="0"/>
              </a:rPr>
              <a:t>Valor referencial</a:t>
            </a:r>
            <a:endParaRPr lang="es-PE" sz="2200" b="1" dirty="0">
              <a:solidFill>
                <a:schemeClr val="bg1"/>
              </a:solidFill>
              <a:latin typeface="Calibri" pitchFamily="34" charset="0"/>
            </a:endParaRPr>
          </a:p>
        </p:txBody>
      </p:sp>
      <p:sp>
        <p:nvSpPr>
          <p:cNvPr id="3" name="2 CuadroTexto"/>
          <p:cNvSpPr txBox="1"/>
          <p:nvPr/>
        </p:nvSpPr>
        <p:spPr>
          <a:xfrm>
            <a:off x="2060812" y="4558352"/>
            <a:ext cx="2156346" cy="461665"/>
          </a:xfrm>
          <a:prstGeom prst="rect">
            <a:avLst/>
          </a:prstGeom>
          <a:noFill/>
        </p:spPr>
        <p:txBody>
          <a:bodyPr wrap="square" rtlCol="0">
            <a:spAutoFit/>
          </a:bodyPr>
          <a:lstStyle/>
          <a:p>
            <a:pPr algn="ctr"/>
            <a:r>
              <a:rPr lang="es-PE" sz="2400" dirty="0" smtClean="0">
                <a:solidFill>
                  <a:srgbClr val="FF0000"/>
                </a:solidFill>
                <a:latin typeface="Calibri" pitchFamily="34" charset="0"/>
              </a:rPr>
              <a:t>No será público</a:t>
            </a:r>
            <a:endParaRPr lang="es-PE" sz="2400" dirty="0">
              <a:solidFill>
                <a:srgbClr val="FF0000"/>
              </a:solidFill>
              <a:latin typeface="Calibri" pitchFamily="34" charset="0"/>
            </a:endParaRPr>
          </a:p>
        </p:txBody>
      </p:sp>
      <p:cxnSp>
        <p:nvCxnSpPr>
          <p:cNvPr id="82945" name="82944 Conector recto de flecha"/>
          <p:cNvCxnSpPr/>
          <p:nvPr/>
        </p:nvCxnSpPr>
        <p:spPr>
          <a:xfrm>
            <a:off x="3140002" y="2368183"/>
            <a:ext cx="0" cy="17848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36 CuadroTexto"/>
          <p:cNvSpPr txBox="1"/>
          <p:nvPr/>
        </p:nvSpPr>
        <p:spPr>
          <a:xfrm>
            <a:off x="7915701" y="4438959"/>
            <a:ext cx="1754584" cy="461665"/>
          </a:xfrm>
          <a:prstGeom prst="rect">
            <a:avLst/>
          </a:prstGeom>
          <a:noFill/>
        </p:spPr>
        <p:txBody>
          <a:bodyPr wrap="square" rtlCol="0">
            <a:spAutoFit/>
          </a:bodyPr>
          <a:lstStyle/>
          <a:p>
            <a:pPr algn="ctr"/>
            <a:r>
              <a:rPr lang="es-PE" sz="2400" dirty="0">
                <a:latin typeface="Calibri" pitchFamily="34" charset="0"/>
              </a:rPr>
              <a:t>Será público</a:t>
            </a:r>
          </a:p>
        </p:txBody>
      </p:sp>
      <p:cxnSp>
        <p:nvCxnSpPr>
          <p:cNvPr id="38" name="37 Conector recto de flecha"/>
          <p:cNvCxnSpPr/>
          <p:nvPr/>
        </p:nvCxnSpPr>
        <p:spPr>
          <a:xfrm>
            <a:off x="8803390" y="2259656"/>
            <a:ext cx="0" cy="17848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2949" name="82948 Rectángulo"/>
          <p:cNvSpPr/>
          <p:nvPr/>
        </p:nvSpPr>
        <p:spPr>
          <a:xfrm>
            <a:off x="791571" y="5486838"/>
            <a:ext cx="5065144" cy="690638"/>
          </a:xfrm>
          <a:prstGeom prst="rect">
            <a:avLst/>
          </a:prstGeom>
        </p:spPr>
        <p:txBody>
          <a:bodyPr wrap="square">
            <a:spAutoFit/>
          </a:bodyPr>
          <a:lstStyle/>
          <a:p>
            <a:pPr>
              <a:lnSpc>
                <a:spcPct val="80000"/>
              </a:lnSpc>
            </a:pPr>
            <a:r>
              <a:rPr lang="es-PE" sz="2400" dirty="0">
                <a:solidFill>
                  <a:srgbClr val="FF0000"/>
                </a:solidFill>
                <a:latin typeface="Calibri" pitchFamily="34" charset="0"/>
              </a:rPr>
              <a:t>No existirá valor estimado en procesos para </a:t>
            </a:r>
            <a:r>
              <a:rPr lang="es-PE" sz="2400" dirty="0" smtClean="0">
                <a:solidFill>
                  <a:srgbClr val="FF0000"/>
                </a:solidFill>
                <a:latin typeface="Calibri" pitchFamily="34" charset="0"/>
              </a:rPr>
              <a:t>implementar Convenios </a:t>
            </a:r>
            <a:r>
              <a:rPr lang="es-PE" sz="2400" dirty="0">
                <a:solidFill>
                  <a:srgbClr val="FF0000"/>
                </a:solidFill>
                <a:latin typeface="Calibri" pitchFamily="34" charset="0"/>
              </a:rPr>
              <a:t>Marco.</a:t>
            </a:r>
          </a:p>
        </p:txBody>
      </p:sp>
      <p:pic>
        <p:nvPicPr>
          <p:cNvPr id="40"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658" r="75835"/>
          <a:stretch/>
        </p:blipFill>
        <p:spPr bwMode="auto">
          <a:xfrm>
            <a:off x="1012099" y="2918965"/>
            <a:ext cx="1402490" cy="112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85491"/>
          <a:stretch/>
        </p:blipFill>
        <p:spPr bwMode="auto">
          <a:xfrm>
            <a:off x="4061560" y="2974236"/>
            <a:ext cx="1060774" cy="13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3595" y="3124389"/>
            <a:ext cx="1194502" cy="1206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02373" y="3140003"/>
            <a:ext cx="1527447" cy="1194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Marcador de número de diapositiva"/>
          <p:cNvSpPr>
            <a:spLocks noGrp="1"/>
          </p:cNvSpPr>
          <p:nvPr>
            <p:ph type="sldNum" sz="quarter" idx="12"/>
          </p:nvPr>
        </p:nvSpPr>
        <p:spPr/>
        <p:txBody>
          <a:bodyPr/>
          <a:lstStyle/>
          <a:p>
            <a:fld id="{2A864C4F-F769-48C8-A6FA-9877BE736759}" type="slidenum">
              <a:rPr lang="es-PE" smtClean="0"/>
              <a:pPr/>
              <a:t>17</a:t>
            </a:fld>
            <a:endParaRPr lang="es-PE"/>
          </a:p>
        </p:txBody>
      </p:sp>
    </p:spTree>
    <p:extLst>
      <p:ext uri="{BB962C8B-B14F-4D97-AF65-F5344CB8AC3E}">
        <p14:creationId xmlns:p14="http://schemas.microsoft.com/office/powerpoint/2010/main" val="5595340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18</a:t>
            </a:fld>
            <a:endParaRPr lang="es-PE"/>
          </a:p>
        </p:txBody>
      </p:sp>
      <p:sp>
        <p:nvSpPr>
          <p:cNvPr id="60419" name="Rectangle 3"/>
          <p:cNvSpPr>
            <a:spLocks noGrp="1"/>
          </p:cNvSpPr>
          <p:nvPr>
            <p:ph idx="4294967295"/>
          </p:nvPr>
        </p:nvSpPr>
        <p:spPr>
          <a:xfrm>
            <a:off x="0" y="1503363"/>
            <a:ext cx="10058400" cy="4019550"/>
          </a:xfrm>
        </p:spPr>
        <p:txBody>
          <a:bodyPr>
            <a:noAutofit/>
          </a:bodyPr>
          <a:lstStyle/>
          <a:p>
            <a:pPr>
              <a:lnSpc>
                <a:spcPct val="100000"/>
              </a:lnSpc>
              <a:defRPr/>
            </a:pPr>
            <a:r>
              <a:rPr lang="es-ES" sz="2400" dirty="0"/>
              <a:t>Determinación y actualización </a:t>
            </a:r>
            <a:r>
              <a:rPr lang="es-ES" sz="2400" dirty="0" smtClean="0"/>
              <a:t>es </a:t>
            </a:r>
            <a:r>
              <a:rPr lang="es-ES" sz="2400" dirty="0"/>
              <a:t>exclusiva responsabilidad del </a:t>
            </a:r>
            <a:r>
              <a:rPr lang="es-ES" sz="2400" dirty="0" smtClean="0"/>
              <a:t>OEC. </a:t>
            </a:r>
            <a:endParaRPr lang="es-ES" sz="2400" dirty="0"/>
          </a:p>
          <a:p>
            <a:pPr marL="228600" lvl="1" algn="just">
              <a:lnSpc>
                <a:spcPct val="100000"/>
              </a:lnSpc>
              <a:spcBef>
                <a:spcPts val="1000"/>
              </a:spcBef>
              <a:defRPr/>
            </a:pPr>
            <a:r>
              <a:rPr lang="es-PE" dirty="0">
                <a:solidFill>
                  <a:srgbClr val="FF0000"/>
                </a:solidFill>
              </a:rPr>
              <a:t>OEC para determinar valor estimado </a:t>
            </a:r>
            <a:r>
              <a:rPr lang="es-PE" dirty="0" smtClean="0">
                <a:solidFill>
                  <a:srgbClr val="FF0000"/>
                </a:solidFill>
              </a:rPr>
              <a:t>debe: </a:t>
            </a:r>
          </a:p>
          <a:p>
            <a:pPr marL="615950" lvl="1" indent="-342900" algn="just">
              <a:lnSpc>
                <a:spcPct val="100000"/>
              </a:lnSpc>
              <a:spcBef>
                <a:spcPts val="1000"/>
              </a:spcBef>
              <a:buFont typeface="Calibri" pitchFamily="34" charset="0"/>
              <a:buChar char="-"/>
              <a:defRPr/>
            </a:pPr>
            <a:r>
              <a:rPr lang="es-PE" dirty="0" smtClean="0">
                <a:solidFill>
                  <a:srgbClr val="FF0000"/>
                </a:solidFill>
              </a:rPr>
              <a:t>Realizar </a:t>
            </a:r>
            <a:r>
              <a:rPr lang="es-PE" dirty="0">
                <a:solidFill>
                  <a:srgbClr val="FF0000"/>
                </a:solidFill>
              </a:rPr>
              <a:t>indagaciones de mercado: </a:t>
            </a:r>
            <a:r>
              <a:rPr lang="es-PE" dirty="0" smtClean="0">
                <a:solidFill>
                  <a:srgbClr val="FF0000"/>
                </a:solidFill>
              </a:rPr>
              <a:t>recurriendo </a:t>
            </a:r>
            <a:r>
              <a:rPr lang="es-PE" dirty="0">
                <a:solidFill>
                  <a:srgbClr val="FF0000"/>
                </a:solidFill>
              </a:rPr>
              <a:t>a contrataciones que hubiera realizado sector público o privado, de bienes o servicios </a:t>
            </a:r>
            <a:r>
              <a:rPr lang="es-PE" dirty="0" smtClean="0">
                <a:solidFill>
                  <a:srgbClr val="FF0000"/>
                </a:solidFill>
              </a:rPr>
              <a:t>similares. En </a:t>
            </a:r>
            <a:r>
              <a:rPr lang="es-PE" dirty="0">
                <a:solidFill>
                  <a:srgbClr val="FF0000"/>
                </a:solidFill>
              </a:rPr>
              <a:t>consultoría en general, área usuaria proporciona estructura de componentes o rubros, para </a:t>
            </a:r>
            <a:r>
              <a:rPr lang="es-PE" dirty="0" smtClean="0">
                <a:solidFill>
                  <a:srgbClr val="FF0000"/>
                </a:solidFill>
              </a:rPr>
              <a:t>el OEC </a:t>
            </a:r>
            <a:r>
              <a:rPr lang="es-PE" dirty="0">
                <a:solidFill>
                  <a:srgbClr val="FF0000"/>
                </a:solidFill>
              </a:rPr>
              <a:t>estime presupuesto luego de interacción con </a:t>
            </a:r>
            <a:r>
              <a:rPr lang="es-PE" dirty="0" smtClean="0">
                <a:solidFill>
                  <a:srgbClr val="FF0000"/>
                </a:solidFill>
              </a:rPr>
              <a:t>mercado.</a:t>
            </a:r>
          </a:p>
          <a:p>
            <a:pPr marL="615950" lvl="1" indent="-342900" algn="just">
              <a:lnSpc>
                <a:spcPct val="100000"/>
              </a:lnSpc>
              <a:spcBef>
                <a:spcPts val="1000"/>
              </a:spcBef>
              <a:buFont typeface="Calibri" pitchFamily="34" charset="0"/>
              <a:buChar char="-"/>
              <a:defRPr/>
            </a:pPr>
            <a:r>
              <a:rPr lang="es-PE" dirty="0" smtClean="0">
                <a:solidFill>
                  <a:srgbClr val="FF0000"/>
                </a:solidFill>
              </a:rPr>
              <a:t>Considerar </a:t>
            </a:r>
            <a:r>
              <a:rPr lang="es-PE" dirty="0">
                <a:solidFill>
                  <a:srgbClr val="FF0000"/>
                </a:solidFill>
              </a:rPr>
              <a:t>todos los conceptos que sean aplicables, conforme al mercado específico del bien o servicio a contratar, debiendo maximizar el valor de los recursos públicos que se </a:t>
            </a:r>
            <a:r>
              <a:rPr lang="es-PE" dirty="0" smtClean="0">
                <a:solidFill>
                  <a:srgbClr val="FF0000"/>
                </a:solidFill>
              </a:rPr>
              <a:t>invierten.</a:t>
            </a:r>
            <a:endParaRPr lang="es-ES" dirty="0">
              <a:solidFill>
                <a:srgbClr val="FF0000"/>
              </a:solidFill>
            </a:endParaRPr>
          </a:p>
          <a:p>
            <a:pPr marL="228600" lvl="1" algn="just">
              <a:lnSpc>
                <a:spcPct val="100000"/>
              </a:lnSpc>
              <a:spcBef>
                <a:spcPts val="1000"/>
              </a:spcBef>
              <a:defRPr/>
            </a:pPr>
            <a:r>
              <a:rPr lang="es-PE" dirty="0" smtClean="0">
                <a:solidFill>
                  <a:srgbClr val="FF0000"/>
                </a:solidFill>
              </a:rPr>
              <a:t>Valor estimado antes </a:t>
            </a:r>
            <a:r>
              <a:rPr lang="es-PE" dirty="0">
                <a:solidFill>
                  <a:srgbClr val="FF0000"/>
                </a:solidFill>
              </a:rPr>
              <a:t>de </a:t>
            </a:r>
            <a:r>
              <a:rPr lang="es-PE" dirty="0" smtClean="0">
                <a:solidFill>
                  <a:srgbClr val="FF0000"/>
                </a:solidFill>
              </a:rPr>
              <a:t>convocatoria</a:t>
            </a:r>
            <a:r>
              <a:rPr lang="es-PE" dirty="0">
                <a:solidFill>
                  <a:srgbClr val="FF0000"/>
                </a:solidFill>
              </a:rPr>
              <a:t>, puede actualizarse </a:t>
            </a:r>
            <a:r>
              <a:rPr lang="es-PE" dirty="0" smtClean="0">
                <a:solidFill>
                  <a:srgbClr val="FF0000"/>
                </a:solidFill>
              </a:rPr>
              <a:t>cuando naturaleza </a:t>
            </a:r>
            <a:r>
              <a:rPr lang="es-PE" dirty="0">
                <a:solidFill>
                  <a:srgbClr val="FF0000"/>
                </a:solidFill>
              </a:rPr>
              <a:t>del objeto contractual </a:t>
            </a:r>
            <a:r>
              <a:rPr lang="es-PE" dirty="0" smtClean="0">
                <a:solidFill>
                  <a:srgbClr val="FF0000"/>
                </a:solidFill>
              </a:rPr>
              <a:t>lo </a:t>
            </a:r>
            <a:r>
              <a:rPr lang="es-PE" dirty="0">
                <a:solidFill>
                  <a:srgbClr val="FF0000"/>
                </a:solidFill>
              </a:rPr>
              <a:t>amerite o cuando varíen </a:t>
            </a:r>
            <a:r>
              <a:rPr lang="es-PE" dirty="0" smtClean="0">
                <a:solidFill>
                  <a:srgbClr val="FF0000"/>
                </a:solidFill>
              </a:rPr>
              <a:t>condiciones </a:t>
            </a:r>
            <a:r>
              <a:rPr lang="es-PE" dirty="0">
                <a:solidFill>
                  <a:srgbClr val="FF0000"/>
                </a:solidFill>
              </a:rPr>
              <a:t>de </a:t>
            </a:r>
            <a:r>
              <a:rPr lang="es-PE" dirty="0" smtClean="0">
                <a:solidFill>
                  <a:srgbClr val="FF0000"/>
                </a:solidFill>
              </a:rPr>
              <a:t>mercado.</a:t>
            </a:r>
            <a:endParaRPr lang="es-ES" dirty="0">
              <a:solidFill>
                <a:srgbClr val="FF0000"/>
              </a:solidFill>
            </a:endParaRPr>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4"/>
            </a:pPr>
            <a:r>
              <a:rPr lang="es-PE" sz="3000" dirty="0">
                <a:solidFill>
                  <a:srgbClr val="FF0000"/>
                </a:solidFill>
                <a:latin typeface="Calibri" pitchFamily="34" charset="0"/>
                <a:cs typeface="Arial" charset="0"/>
              </a:rPr>
              <a:t>Valor estimado y </a:t>
            </a:r>
            <a:r>
              <a:rPr lang="es-PE" sz="3000" dirty="0">
                <a:latin typeface="Calibri" pitchFamily="34" charset="0"/>
                <a:cs typeface="Arial" charset="0"/>
              </a:rPr>
              <a:t>valor referencial</a:t>
            </a:r>
          </a:p>
        </p:txBody>
      </p:sp>
    </p:spTree>
    <p:extLst>
      <p:ext uri="{BB962C8B-B14F-4D97-AF65-F5344CB8AC3E}">
        <p14:creationId xmlns:p14="http://schemas.microsoft.com/office/powerpoint/2010/main" val="38531476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19</a:t>
            </a:fld>
            <a:endParaRPr lang="es-PE"/>
          </a:p>
        </p:txBody>
      </p:sp>
      <p:sp>
        <p:nvSpPr>
          <p:cNvPr id="60419" name="Rectangle 3"/>
          <p:cNvSpPr>
            <a:spLocks noGrp="1"/>
          </p:cNvSpPr>
          <p:nvPr>
            <p:ph idx="4294967295"/>
          </p:nvPr>
        </p:nvSpPr>
        <p:spPr>
          <a:xfrm>
            <a:off x="1997075" y="1503363"/>
            <a:ext cx="10194925" cy="4019550"/>
          </a:xfrm>
        </p:spPr>
        <p:txBody>
          <a:bodyPr>
            <a:noAutofit/>
          </a:bodyPr>
          <a:lstStyle/>
          <a:p>
            <a:pPr algn="just">
              <a:lnSpc>
                <a:spcPct val="100000"/>
              </a:lnSpc>
              <a:defRPr/>
            </a:pPr>
            <a:r>
              <a:rPr lang="es-PE" sz="2400" dirty="0"/>
              <a:t>Valor referencial antigüedad no </a:t>
            </a:r>
            <a:r>
              <a:rPr lang="es-PE" sz="2400" dirty="0" smtClean="0"/>
              <a:t>mayor </a:t>
            </a:r>
            <a:r>
              <a:rPr lang="es-PE" sz="2400" dirty="0"/>
              <a:t>a 6 meses, contados a partir de determinación del presupuesto de obra o del de consultoría de obra, </a:t>
            </a:r>
            <a:r>
              <a:rPr lang="es-PE" sz="2400" dirty="0">
                <a:solidFill>
                  <a:srgbClr val="FF0000"/>
                </a:solidFill>
              </a:rPr>
              <a:t>se puede actualizar antes de </a:t>
            </a:r>
            <a:r>
              <a:rPr lang="es-PE" sz="2400" dirty="0" smtClean="0">
                <a:solidFill>
                  <a:srgbClr val="FF0000"/>
                </a:solidFill>
              </a:rPr>
              <a:t>convocatoria.</a:t>
            </a:r>
            <a:endParaRPr lang="es-PE" sz="2400" dirty="0">
              <a:solidFill>
                <a:srgbClr val="FF0000"/>
              </a:solidFill>
            </a:endParaRPr>
          </a:p>
          <a:p>
            <a:pPr algn="just">
              <a:lnSpc>
                <a:spcPct val="100000"/>
              </a:lnSpc>
              <a:defRPr/>
            </a:pPr>
            <a:r>
              <a:rPr lang="es-PE" sz="2400" dirty="0" smtClean="0"/>
              <a:t>En </a:t>
            </a:r>
            <a:r>
              <a:rPr lang="es-PE" sz="2400" dirty="0"/>
              <a:t>la ejecución de obras, es el monto del presupuesto de obra establecido en el expediente técnico de obra aprobado</a:t>
            </a:r>
            <a:r>
              <a:rPr lang="es-PE" sz="2400" dirty="0" smtClean="0"/>
              <a:t>.  Se </a:t>
            </a:r>
            <a:r>
              <a:rPr lang="es-PE" sz="2400" dirty="0"/>
              <a:t>debe realizar indagaciones de mercado </a:t>
            </a:r>
            <a:r>
              <a:rPr lang="es-PE" sz="2400" dirty="0" smtClean="0"/>
              <a:t>necesarias para </a:t>
            </a:r>
            <a:r>
              <a:rPr lang="es-PE" sz="2400" dirty="0"/>
              <a:t>contar con el análisis de precios unitarios </a:t>
            </a:r>
            <a:r>
              <a:rPr lang="es-PE" sz="2400" dirty="0">
                <a:solidFill>
                  <a:srgbClr val="FF0000"/>
                </a:solidFill>
              </a:rPr>
              <a:t>actualizado</a:t>
            </a:r>
            <a:r>
              <a:rPr lang="es-PE" sz="2400" dirty="0"/>
              <a:t> por cada partida y </a:t>
            </a:r>
            <a:r>
              <a:rPr lang="es-PE" sz="2400" dirty="0" smtClean="0"/>
              <a:t>su partida, </a:t>
            </a:r>
            <a:r>
              <a:rPr lang="es-PE" sz="2400" dirty="0"/>
              <a:t>teniendo en cuenta insumos, cantidades, precios o tarifas,  gastos generales variables y </a:t>
            </a:r>
            <a:r>
              <a:rPr lang="es-PE" sz="2400" dirty="0" smtClean="0"/>
              <a:t>fijos y utilidad.</a:t>
            </a:r>
          </a:p>
          <a:p>
            <a:pPr algn="just">
              <a:lnSpc>
                <a:spcPct val="100000"/>
              </a:lnSpc>
            </a:pPr>
            <a:r>
              <a:rPr lang="es-PE" sz="2400" dirty="0"/>
              <a:t>En consultoría de obras, </a:t>
            </a:r>
            <a:r>
              <a:rPr lang="es-PE" sz="2400" dirty="0">
                <a:solidFill>
                  <a:srgbClr val="FF0000"/>
                </a:solidFill>
              </a:rPr>
              <a:t>área usuaria proporciona estructura de componentes o rubros, para OEC determine, previamente  a convocatoria presupuesto de consultoría luego de interacción con mercado</a:t>
            </a:r>
            <a:r>
              <a:rPr lang="es-PE" sz="2400" dirty="0" smtClean="0">
                <a:solidFill>
                  <a:srgbClr val="FF0000"/>
                </a:solidFill>
              </a:rPr>
              <a:t>. </a:t>
            </a:r>
            <a:r>
              <a:rPr lang="es-PE" sz="2400" dirty="0"/>
              <a:t>Se debe detallar costos directos, gastos generales, fijos y variables, y utilidad</a:t>
            </a:r>
            <a:r>
              <a:rPr lang="es-PE" sz="2400" dirty="0">
                <a:solidFill>
                  <a:srgbClr val="000066"/>
                </a:solidFill>
              </a:rPr>
              <a:t>, </a:t>
            </a:r>
            <a:r>
              <a:rPr lang="es-PE" sz="2400" dirty="0">
                <a:solidFill>
                  <a:srgbClr val="FF0000"/>
                </a:solidFill>
              </a:rPr>
              <a:t>de acuerdo a características, plazos y demás condiciones de términos de referencia. </a:t>
            </a:r>
            <a:endParaRPr lang="es-ES" sz="2400" dirty="0">
              <a:solidFill>
                <a:srgbClr val="FF0000"/>
              </a:solidFill>
            </a:endParaRPr>
          </a:p>
          <a:p>
            <a:pPr algn="just">
              <a:defRPr/>
            </a:pPr>
            <a:endParaRPr lang="es-ES" sz="2400" dirty="0"/>
          </a:p>
          <a:p>
            <a:pPr algn="just">
              <a:defRPr/>
            </a:pPr>
            <a:endParaRPr lang="es-ES" sz="2400" dirty="0"/>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4"/>
            </a:pPr>
            <a:r>
              <a:rPr lang="es-PE" sz="3000" dirty="0">
                <a:solidFill>
                  <a:srgbClr val="FF0000"/>
                </a:solidFill>
                <a:latin typeface="Calibri" pitchFamily="34" charset="0"/>
                <a:cs typeface="Arial" charset="0"/>
              </a:rPr>
              <a:t>Valor estimado y </a:t>
            </a:r>
            <a:r>
              <a:rPr lang="es-PE" sz="3000" dirty="0">
                <a:latin typeface="Calibri" pitchFamily="34" charset="0"/>
                <a:cs typeface="Arial" charset="0"/>
              </a:rPr>
              <a:t>valor referencial</a:t>
            </a:r>
          </a:p>
        </p:txBody>
      </p:sp>
    </p:spTree>
    <p:extLst>
      <p:ext uri="{BB962C8B-B14F-4D97-AF65-F5344CB8AC3E}">
        <p14:creationId xmlns:p14="http://schemas.microsoft.com/office/powerpoint/2010/main" val="1305718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4458305"/>
            <a:ext cx="12192000" cy="24266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9" name="8 Rectángulo"/>
          <p:cNvSpPr/>
          <p:nvPr/>
        </p:nvSpPr>
        <p:spPr>
          <a:xfrm>
            <a:off x="0" y="2281560"/>
            <a:ext cx="12192000" cy="25608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10" name="3 Rectángulo"/>
          <p:cNvSpPr>
            <a:spLocks noChangeArrowheads="1"/>
          </p:cNvSpPr>
          <p:nvPr/>
        </p:nvSpPr>
        <p:spPr bwMode="auto">
          <a:xfrm>
            <a:off x="0" y="2830746"/>
            <a:ext cx="1170322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PE" altLang="es-PE" sz="6000" b="1" dirty="0" smtClean="0">
                <a:latin typeface="Calibri" pitchFamily="34" charset="0"/>
              </a:rPr>
              <a:t>Planificación estratégica</a:t>
            </a:r>
          </a:p>
          <a:p>
            <a:pPr algn="r"/>
            <a:r>
              <a:rPr lang="es-PE" altLang="es-PE" dirty="0">
                <a:solidFill>
                  <a:schemeClr val="tx1">
                    <a:lumMod val="75000"/>
                    <a:lumOff val="25000"/>
                  </a:schemeClr>
                </a:solidFill>
                <a:latin typeface="Calibri" pitchFamily="34" charset="0"/>
              </a:rPr>
              <a:t>Ley de Contrataciones del Estado (Ley 30225 </a:t>
            </a:r>
            <a:r>
              <a:rPr lang="es-PE" altLang="es-PE" dirty="0" smtClean="0">
                <a:solidFill>
                  <a:schemeClr val="tx1">
                    <a:lumMod val="75000"/>
                    <a:lumOff val="25000"/>
                  </a:schemeClr>
                </a:solidFill>
                <a:latin typeface="Calibri" pitchFamily="34" charset="0"/>
              </a:rPr>
              <a:t>)</a:t>
            </a:r>
            <a:endParaRPr lang="es-PE" altLang="es-PE" dirty="0">
              <a:solidFill>
                <a:schemeClr val="tx1">
                  <a:lumMod val="75000"/>
                  <a:lumOff val="25000"/>
                </a:schemeClr>
              </a:solidFill>
              <a:latin typeface="Calibri" pitchFamily="34" charset="0"/>
            </a:endParaRPr>
          </a:p>
          <a:p>
            <a:pPr algn="r"/>
            <a:endParaRPr lang="es-PE" altLang="es-PE" dirty="0">
              <a:solidFill>
                <a:schemeClr val="tx1">
                  <a:lumMod val="75000"/>
                  <a:lumOff val="25000"/>
                </a:schemeClr>
              </a:solidFill>
              <a:latin typeface="Calibri" pitchFamily="34" charset="0"/>
            </a:endParaRPr>
          </a:p>
        </p:txBody>
      </p:sp>
      <p:cxnSp>
        <p:nvCxnSpPr>
          <p:cNvPr id="5" name="4 Conector recto"/>
          <p:cNvCxnSpPr/>
          <p:nvPr/>
        </p:nvCxnSpPr>
        <p:spPr>
          <a:xfrm>
            <a:off x="10028574" y="5882297"/>
            <a:ext cx="0" cy="58107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3 Marcador de número de diapositiva"/>
          <p:cNvSpPr>
            <a:spLocks noGrp="1"/>
          </p:cNvSpPr>
          <p:nvPr>
            <p:ph type="sldNum" sz="quarter" idx="12"/>
          </p:nvPr>
        </p:nvSpPr>
        <p:spPr/>
        <p:txBody>
          <a:bodyPr/>
          <a:lstStyle/>
          <a:p>
            <a:fld id="{2A864C4F-F769-48C8-A6FA-9877BE736759}" type="slidenum">
              <a:rPr lang="es-PE" smtClean="0"/>
              <a:pPr/>
              <a:t>2</a:t>
            </a:fld>
            <a:endParaRPr lang="es-PE"/>
          </a:p>
        </p:txBody>
      </p:sp>
    </p:spTree>
    <p:extLst>
      <p:ext uri="{BB962C8B-B14F-4D97-AF65-F5344CB8AC3E}">
        <p14:creationId xmlns:p14="http://schemas.microsoft.com/office/powerpoint/2010/main" val="3266589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20</a:t>
            </a:fld>
            <a:endParaRPr lang="es-PE"/>
          </a:p>
        </p:txBody>
      </p:sp>
      <p:sp>
        <p:nvSpPr>
          <p:cNvPr id="60419" name="Rectangle 3"/>
          <p:cNvSpPr>
            <a:spLocks noGrp="1"/>
          </p:cNvSpPr>
          <p:nvPr>
            <p:ph idx="4294967295"/>
          </p:nvPr>
        </p:nvSpPr>
        <p:spPr>
          <a:xfrm>
            <a:off x="2011363" y="1462088"/>
            <a:ext cx="10180637" cy="4019550"/>
          </a:xfrm>
        </p:spPr>
        <p:txBody>
          <a:bodyPr>
            <a:noAutofit/>
          </a:bodyPr>
          <a:lstStyle/>
          <a:p>
            <a:pPr algn="just">
              <a:lnSpc>
                <a:spcPct val="100000"/>
              </a:lnSpc>
            </a:pPr>
            <a:r>
              <a:rPr lang="es-ES_tradnl" altLang="es-PE" sz="2400" dirty="0">
                <a:latin typeface="Calibri" panose="020F0502020204030204" pitchFamily="34" charset="0"/>
              </a:rPr>
              <a:t>Contratación de bienes o servicios en general permanentes, que se requieran de manera continua o periódica se realizará por periodos no </a:t>
            </a:r>
            <a:r>
              <a:rPr lang="es-PE" sz="2400" dirty="0" smtClean="0">
                <a:latin typeface="Calibri" panose="020F0502020204030204" pitchFamily="34" charset="0"/>
              </a:rPr>
              <a:t>menores </a:t>
            </a:r>
            <a:r>
              <a:rPr lang="es-ES_tradnl" altLang="es-PE" sz="2400" dirty="0" smtClean="0">
                <a:latin typeface="Calibri" panose="020F0502020204030204" pitchFamily="34" charset="0"/>
              </a:rPr>
              <a:t>a </a:t>
            </a:r>
            <a:r>
              <a:rPr lang="es-ES_tradnl" altLang="es-PE" sz="2400" dirty="0">
                <a:latin typeface="Calibri" panose="020F0502020204030204" pitchFamily="34" charset="0"/>
              </a:rPr>
              <a:t>1 </a:t>
            </a:r>
            <a:r>
              <a:rPr lang="es-ES_tradnl" altLang="es-PE" sz="2400" dirty="0" smtClean="0">
                <a:latin typeface="Calibri" panose="020F0502020204030204" pitchFamily="34" charset="0"/>
              </a:rPr>
              <a:t>año.</a:t>
            </a:r>
            <a:r>
              <a:rPr lang="es-ES" altLang="es-PE" sz="2400" dirty="0" smtClean="0">
                <a:latin typeface="Calibri" panose="020F0502020204030204" pitchFamily="34" charset="0"/>
              </a:rPr>
              <a:t> </a:t>
            </a:r>
            <a:endParaRPr lang="es-ES" altLang="es-PE" sz="2400" dirty="0">
              <a:latin typeface="Calibri" panose="020F0502020204030204" pitchFamily="34" charset="0"/>
            </a:endParaRPr>
          </a:p>
          <a:p>
            <a:pPr algn="just">
              <a:lnSpc>
                <a:spcPct val="100000"/>
              </a:lnSpc>
            </a:pPr>
            <a:r>
              <a:rPr lang="es-PE" sz="2400" dirty="0">
                <a:latin typeface="Calibri" panose="020F0502020204030204" pitchFamily="34" charset="0"/>
              </a:rPr>
              <a:t>Responsables por incumplimiento de prohibición de fraccionar: Área usuaria, OEC </a:t>
            </a:r>
            <a:r>
              <a:rPr lang="es-PE" sz="2400" dirty="0">
                <a:solidFill>
                  <a:srgbClr val="FF0000"/>
                </a:solidFill>
              </a:rPr>
              <a:t>y/u otras dependencias cuya función esté relacionada con correcta planificación de recursos, - deslinde de </a:t>
            </a:r>
            <a:r>
              <a:rPr lang="es-PE" sz="2400" dirty="0" smtClean="0">
                <a:solidFill>
                  <a:srgbClr val="FF0000"/>
                </a:solidFill>
              </a:rPr>
              <a:t>responsabilidad.</a:t>
            </a:r>
            <a:r>
              <a:rPr lang="es-ES" altLang="es-PE" sz="2400" dirty="0" smtClean="0">
                <a:solidFill>
                  <a:srgbClr val="FF0000"/>
                </a:solidFill>
              </a:rPr>
              <a:t> </a:t>
            </a:r>
            <a:endParaRPr lang="es-PE" altLang="es-PE" sz="2400" dirty="0">
              <a:solidFill>
                <a:srgbClr val="FF0000"/>
              </a:solidFill>
            </a:endParaRPr>
          </a:p>
          <a:p>
            <a:pPr algn="just">
              <a:lnSpc>
                <a:spcPct val="100000"/>
              </a:lnSpc>
              <a:defRPr/>
            </a:pPr>
            <a:r>
              <a:rPr lang="es-ES" sz="2400" dirty="0">
                <a:latin typeface="Calibri" panose="020F0502020204030204" pitchFamily="34" charset="0"/>
              </a:rPr>
              <a:t>No se puede fraccionar contratación para: </a:t>
            </a:r>
          </a:p>
          <a:p>
            <a:pPr marL="615950" lvl="1" indent="-342900" algn="just">
              <a:lnSpc>
                <a:spcPct val="100000"/>
              </a:lnSpc>
              <a:spcBef>
                <a:spcPts val="1000"/>
              </a:spcBef>
              <a:buFont typeface="Calibri" pitchFamily="34" charset="0"/>
              <a:buChar char="-"/>
              <a:defRPr/>
            </a:pPr>
            <a:r>
              <a:rPr lang="es-ES" dirty="0">
                <a:latin typeface="Calibri" panose="020F0502020204030204" pitchFamily="34" charset="0"/>
              </a:rPr>
              <a:t>Evitar tipo de procedimiento de selección según necesidad anual </a:t>
            </a:r>
          </a:p>
          <a:p>
            <a:pPr marL="615950" lvl="1" indent="-342900" algn="just">
              <a:lnSpc>
                <a:spcPct val="100000"/>
              </a:lnSpc>
              <a:spcBef>
                <a:spcPts val="1000"/>
              </a:spcBef>
              <a:buFont typeface="Calibri" pitchFamily="34" charset="0"/>
              <a:buChar char="-"/>
              <a:defRPr/>
            </a:pPr>
            <a:r>
              <a:rPr lang="es-PE" dirty="0">
                <a:solidFill>
                  <a:srgbClr val="FF0000"/>
                </a:solidFill>
              </a:rPr>
              <a:t>Dividir la contratación realizando 2 o mas procedimientos de selección. </a:t>
            </a:r>
          </a:p>
          <a:p>
            <a:pPr marL="615950" lvl="1" indent="-342900" algn="just">
              <a:lnSpc>
                <a:spcPct val="100000"/>
              </a:lnSpc>
              <a:spcBef>
                <a:spcPts val="1000"/>
              </a:spcBef>
              <a:buFont typeface="Calibri" pitchFamily="34" charset="0"/>
              <a:buChar char="-"/>
              <a:defRPr/>
            </a:pPr>
            <a:r>
              <a:rPr lang="es-PE" dirty="0">
                <a:latin typeface="Calibri" panose="020F0502020204030204" pitchFamily="34" charset="0"/>
              </a:rPr>
              <a:t>Evadir aplicación de Ley y reglamento para contrataciones </a:t>
            </a:r>
            <a:r>
              <a:rPr lang="es-PE" dirty="0">
                <a:solidFill>
                  <a:srgbClr val="FF0000"/>
                </a:solidFill>
                <a:latin typeface="Calibri" panose="020F0502020204030204" pitchFamily="34" charset="0"/>
              </a:rPr>
              <a:t>&lt; =</a:t>
            </a:r>
            <a:r>
              <a:rPr lang="es-PE" altLang="es-PE" dirty="0">
                <a:solidFill>
                  <a:srgbClr val="FF0000"/>
                </a:solidFill>
                <a:latin typeface="Calibri" panose="020F0502020204030204" pitchFamily="34" charset="0"/>
              </a:rPr>
              <a:t> a 8 UIT </a:t>
            </a:r>
            <a:r>
              <a:rPr lang="es-PE" dirty="0">
                <a:solidFill>
                  <a:srgbClr val="FF0000"/>
                </a:solidFill>
                <a:latin typeface="Calibri" panose="020F0502020204030204" pitchFamily="34" charset="0"/>
              </a:rPr>
              <a:t> </a:t>
            </a:r>
          </a:p>
          <a:p>
            <a:pPr marL="615950" lvl="1" indent="-342900" algn="just">
              <a:lnSpc>
                <a:spcPct val="100000"/>
              </a:lnSpc>
              <a:spcBef>
                <a:spcPts val="1000"/>
              </a:spcBef>
              <a:buFont typeface="Calibri" pitchFamily="34" charset="0"/>
              <a:buChar char="-"/>
              <a:defRPr/>
            </a:pPr>
            <a:r>
              <a:rPr lang="es-PE" dirty="0">
                <a:latin typeface="Calibri" panose="020F0502020204030204" pitchFamily="34" charset="0"/>
              </a:rPr>
              <a:t>Evadir cumplimiento de tratados o compromisos internacionales que incluyan disposiciones sobre contratación pública </a:t>
            </a:r>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5"/>
            </a:pPr>
            <a:r>
              <a:rPr lang="es-PE" sz="3000" dirty="0"/>
              <a:t>Fraccionamiento</a:t>
            </a:r>
          </a:p>
        </p:txBody>
      </p:sp>
    </p:spTree>
    <p:extLst>
      <p:ext uri="{BB962C8B-B14F-4D97-AF65-F5344CB8AC3E}">
        <p14:creationId xmlns:p14="http://schemas.microsoft.com/office/powerpoint/2010/main" val="29603896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21</a:t>
            </a:fld>
            <a:endParaRPr lang="es-PE"/>
          </a:p>
        </p:txBody>
      </p:sp>
      <p:sp>
        <p:nvSpPr>
          <p:cNvPr id="60419" name="Rectangle 3"/>
          <p:cNvSpPr>
            <a:spLocks noGrp="1"/>
          </p:cNvSpPr>
          <p:nvPr>
            <p:ph idx="4294967295"/>
          </p:nvPr>
        </p:nvSpPr>
        <p:spPr>
          <a:xfrm>
            <a:off x="1997075" y="1462088"/>
            <a:ext cx="10194925" cy="4019550"/>
          </a:xfrm>
        </p:spPr>
        <p:txBody>
          <a:bodyPr>
            <a:noAutofit/>
          </a:bodyPr>
          <a:lstStyle/>
          <a:p>
            <a:pPr algn="just">
              <a:lnSpc>
                <a:spcPct val="100000"/>
              </a:lnSpc>
              <a:defRPr/>
            </a:pPr>
            <a:r>
              <a:rPr lang="es-ES" altLang="es-PE" sz="2400" dirty="0">
                <a:latin typeface="Calibri" panose="020F0502020204030204" pitchFamily="34" charset="0"/>
              </a:rPr>
              <a:t>No es fraccionamiento:</a:t>
            </a:r>
          </a:p>
          <a:p>
            <a:pPr marL="615950" lvl="1" indent="-342900" algn="just">
              <a:lnSpc>
                <a:spcPct val="100000"/>
              </a:lnSpc>
              <a:spcBef>
                <a:spcPts val="1000"/>
              </a:spcBef>
              <a:buFont typeface="Calibri" pitchFamily="34" charset="0"/>
              <a:buChar char="-"/>
              <a:defRPr/>
            </a:pPr>
            <a:r>
              <a:rPr lang="es-PE" altLang="es-PE" dirty="0">
                <a:latin typeface="Calibri" panose="020F0502020204030204" pitchFamily="34" charset="0"/>
              </a:rPr>
              <a:t>Se contraten </a:t>
            </a:r>
            <a:r>
              <a:rPr lang="es-PE" altLang="es-PE" dirty="0">
                <a:solidFill>
                  <a:srgbClr val="FF0000"/>
                </a:solidFill>
                <a:latin typeface="Calibri" panose="020F0502020204030204" pitchFamily="34" charset="0"/>
              </a:rPr>
              <a:t>bienes o servicios idénticos a los contratados anteriormente durante el mismo ejercicio fiscal,</a:t>
            </a:r>
            <a:r>
              <a:rPr lang="es-PE" altLang="es-PE" dirty="0">
                <a:latin typeface="Calibri" panose="020F0502020204030204" pitchFamily="34" charset="0"/>
              </a:rPr>
              <a:t> debido a que en su oportunidad no se contaba con los recursos disponibles suficientes para realizar la contratación completa.</a:t>
            </a:r>
          </a:p>
          <a:p>
            <a:pPr marL="615950" lvl="1" indent="-342900" algn="just">
              <a:lnSpc>
                <a:spcPct val="100000"/>
              </a:lnSpc>
              <a:spcBef>
                <a:spcPts val="1000"/>
              </a:spcBef>
              <a:buFont typeface="Calibri" pitchFamily="34" charset="0"/>
              <a:buChar char="-"/>
              <a:defRPr/>
            </a:pPr>
            <a:r>
              <a:rPr lang="es-PE" altLang="es-PE" dirty="0">
                <a:latin typeface="Calibri" panose="020F0502020204030204" pitchFamily="34" charset="0"/>
              </a:rPr>
              <a:t>Surge una necesidad imprevisible adicional a la programada.</a:t>
            </a:r>
          </a:p>
          <a:p>
            <a:pPr marL="615950" lvl="1" indent="-342900" algn="just">
              <a:lnSpc>
                <a:spcPct val="100000"/>
              </a:lnSpc>
              <a:spcBef>
                <a:spcPts val="1000"/>
              </a:spcBef>
              <a:buFont typeface="Calibri" pitchFamily="34" charset="0"/>
              <a:buChar char="-"/>
              <a:defRPr/>
            </a:pPr>
            <a:r>
              <a:rPr lang="es-PE" altLang="es-PE" dirty="0">
                <a:latin typeface="Calibri" panose="020F0502020204030204" pitchFamily="34" charset="0"/>
              </a:rPr>
              <a:t>Contratación a través de los Catálogos Electrónicos de Acuerdo Marco.</a:t>
            </a:r>
          </a:p>
          <a:p>
            <a:pPr algn="just">
              <a:spcBef>
                <a:spcPct val="0"/>
              </a:spcBef>
              <a:buNone/>
              <a:defRPr/>
            </a:pPr>
            <a:endParaRPr lang="es-PE" altLang="es-PE" sz="2400" dirty="0">
              <a:latin typeface="Calibri" panose="020F0502020204030204" pitchFamily="34" charset="0"/>
              <a:cs typeface="Arial" panose="020B0604020202020204" pitchFamily="34" charset="0"/>
            </a:endParaRPr>
          </a:p>
          <a:p>
            <a:pPr algn="just">
              <a:defRPr/>
            </a:pPr>
            <a:endParaRPr lang="es-ES" sz="2400" dirty="0" smtClean="0"/>
          </a:p>
          <a:p>
            <a:pPr algn="just">
              <a:defRPr/>
            </a:pPr>
            <a:endParaRPr lang="es-ES" sz="2400" dirty="0"/>
          </a:p>
          <a:p>
            <a:pPr algn="just">
              <a:defRPr/>
            </a:pPr>
            <a:endParaRPr lang="es-ES" sz="2400" dirty="0"/>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5"/>
            </a:pPr>
            <a:r>
              <a:rPr lang="es-PE" sz="3000" dirty="0"/>
              <a:t>Fraccionamiento</a:t>
            </a:r>
          </a:p>
        </p:txBody>
      </p:sp>
    </p:spTree>
    <p:extLst>
      <p:ext uri="{BB962C8B-B14F-4D97-AF65-F5344CB8AC3E}">
        <p14:creationId xmlns:p14="http://schemas.microsoft.com/office/powerpoint/2010/main" val="4743890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22</a:t>
            </a:fld>
            <a:endParaRPr lang="es-PE"/>
          </a:p>
        </p:txBody>
      </p:sp>
      <p:sp>
        <p:nvSpPr>
          <p:cNvPr id="75779" name="Rectangle 3"/>
          <p:cNvSpPr>
            <a:spLocks noGrp="1"/>
          </p:cNvSpPr>
          <p:nvPr>
            <p:ph idx="4294967295"/>
          </p:nvPr>
        </p:nvSpPr>
        <p:spPr>
          <a:xfrm>
            <a:off x="0" y="1484313"/>
            <a:ext cx="10109200" cy="4192587"/>
          </a:xfrm>
        </p:spPr>
        <p:txBody>
          <a:bodyPr>
            <a:normAutofit/>
          </a:bodyPr>
          <a:lstStyle/>
          <a:p>
            <a:pPr algn="just">
              <a:lnSpc>
                <a:spcPct val="100000"/>
              </a:lnSpc>
              <a:buFont typeface="Arial" pitchFamily="34" charset="0"/>
              <a:buChar char="•"/>
              <a:defRPr/>
            </a:pPr>
            <a:r>
              <a:rPr lang="es-ES_tradnl" altLang="es-PE" sz="2400" dirty="0" smtClean="0">
                <a:latin typeface="Calibri" pitchFamily="34" charset="0"/>
              </a:rPr>
              <a:t>Debe </a:t>
            </a:r>
            <a:r>
              <a:rPr lang="es-ES_tradnl" altLang="es-PE" sz="2400" dirty="0">
                <a:latin typeface="Calibri" pitchFamily="34" charset="0"/>
              </a:rPr>
              <a:t>contarse con tal certificación desde la convocatoria </a:t>
            </a:r>
            <a:r>
              <a:rPr lang="es-ES_tradnl" altLang="es-PE" sz="2400" dirty="0">
                <a:solidFill>
                  <a:srgbClr val="FF0000"/>
                </a:solidFill>
                <a:latin typeface="Calibri" pitchFamily="34" charset="0"/>
              </a:rPr>
              <a:t>hasta la suscripción del contrato.</a:t>
            </a:r>
          </a:p>
          <a:p>
            <a:pPr algn="just">
              <a:lnSpc>
                <a:spcPct val="100000"/>
              </a:lnSpc>
              <a:buFont typeface="Arial" pitchFamily="34" charset="0"/>
              <a:buChar char="•"/>
              <a:defRPr/>
            </a:pPr>
            <a:r>
              <a:rPr lang="es-ES_tradnl" altLang="es-PE" sz="2400" dirty="0">
                <a:solidFill>
                  <a:srgbClr val="FF0000"/>
                </a:solidFill>
                <a:latin typeface="Calibri" pitchFamily="34" charset="0"/>
              </a:rPr>
              <a:t>Cuando la ejecución supere el año fiscal además debe contarse con el documento suscrito por el jefe de la Oficina de Administración y la Oficina de Presupuesto.</a:t>
            </a:r>
          </a:p>
          <a:p>
            <a:pPr algn="just">
              <a:lnSpc>
                <a:spcPct val="100000"/>
              </a:lnSpc>
              <a:buFont typeface="Arial" pitchFamily="34" charset="0"/>
              <a:buChar char="•"/>
              <a:defRPr/>
            </a:pPr>
            <a:r>
              <a:rPr lang="es-ES_tradnl" altLang="es-PE" sz="2400" dirty="0">
                <a:solidFill>
                  <a:srgbClr val="FF0000"/>
                </a:solidFill>
                <a:latin typeface="Calibri" pitchFamily="34" charset="0"/>
              </a:rPr>
              <a:t>En caso la convocatoria se realice el último trimestre de un año fiscal y el otorgamiento de la buena pro y suscripción del contrato se realice el siguiente año fiscal se deberá contar con </a:t>
            </a:r>
            <a:r>
              <a:rPr lang="es-ES_tradnl" altLang="es-PE" sz="2400" dirty="0" smtClean="0">
                <a:solidFill>
                  <a:srgbClr val="FF0000"/>
                </a:solidFill>
                <a:latin typeface="Calibri" pitchFamily="34" charset="0"/>
              </a:rPr>
              <a:t>la constancia de la previsión </a:t>
            </a:r>
            <a:r>
              <a:rPr lang="es-ES_tradnl" altLang="es-PE" sz="2400" dirty="0">
                <a:solidFill>
                  <a:srgbClr val="FF0000"/>
                </a:solidFill>
                <a:latin typeface="Calibri" pitchFamily="34" charset="0"/>
              </a:rPr>
              <a:t>de </a:t>
            </a:r>
            <a:r>
              <a:rPr lang="es-ES_tradnl" altLang="es-PE" sz="2400" dirty="0" smtClean="0">
                <a:solidFill>
                  <a:srgbClr val="FF0000"/>
                </a:solidFill>
                <a:latin typeface="Calibri" pitchFamily="34" charset="0"/>
              </a:rPr>
              <a:t>recursos correspondiente al valor estimado o referencial.</a:t>
            </a:r>
            <a:endParaRPr lang="es-ES_tradnl" altLang="es-PE" sz="2400" dirty="0">
              <a:solidFill>
                <a:srgbClr val="FF0000"/>
              </a:solidFill>
              <a:latin typeface="Calibri" pitchFamily="34" charset="0"/>
            </a:endParaRPr>
          </a:p>
          <a:p>
            <a:pPr algn="just">
              <a:buFont typeface="Arial" pitchFamily="34" charset="0"/>
              <a:buChar char="•"/>
              <a:defRPr/>
            </a:pPr>
            <a:endParaRPr lang="es-ES_tradnl" altLang="es-PE" sz="2200" dirty="0">
              <a:latin typeface="Calibri" pitchFamily="34" charset="0"/>
            </a:endParaRPr>
          </a:p>
          <a:p>
            <a:pPr algn="just">
              <a:buFont typeface="Arial" pitchFamily="34" charset="0"/>
              <a:buChar char="•"/>
              <a:defRPr/>
            </a:pPr>
            <a:endParaRPr lang="es-ES_tradnl" altLang="es-PE" sz="2200" dirty="0">
              <a:latin typeface="Calibri" pitchFamily="34" charset="0"/>
            </a:endParaRPr>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6"/>
            </a:pPr>
            <a:r>
              <a:rPr lang="es-PE" sz="3000" dirty="0"/>
              <a:t>Certificación presupuestal</a:t>
            </a:r>
          </a:p>
        </p:txBody>
      </p:sp>
    </p:spTree>
    <p:extLst>
      <p:ext uri="{BB962C8B-B14F-4D97-AF65-F5344CB8AC3E}">
        <p14:creationId xmlns:p14="http://schemas.microsoft.com/office/powerpoint/2010/main" val="3190307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7"/>
            </a:pPr>
            <a:r>
              <a:rPr lang="es-PE" sz="3000" dirty="0"/>
              <a:t>Sistemas de contratación</a:t>
            </a:r>
          </a:p>
        </p:txBody>
      </p:sp>
      <p:sp>
        <p:nvSpPr>
          <p:cNvPr id="2" name="1 CuadroTexto"/>
          <p:cNvSpPr txBox="1"/>
          <p:nvPr/>
        </p:nvSpPr>
        <p:spPr>
          <a:xfrm>
            <a:off x="2633121" y="1258777"/>
            <a:ext cx="2336800" cy="461665"/>
          </a:xfrm>
          <a:prstGeom prst="rect">
            <a:avLst/>
          </a:prstGeom>
          <a:noFill/>
        </p:spPr>
        <p:txBody>
          <a:bodyPr wrap="square" rtlCol="0">
            <a:spAutoFit/>
          </a:bodyPr>
          <a:lstStyle/>
          <a:p>
            <a:pPr algn="r"/>
            <a:r>
              <a:rPr lang="es-PE" sz="2400" dirty="0" smtClean="0">
                <a:latin typeface="Calibri" pitchFamily="34" charset="0"/>
              </a:rPr>
              <a:t>Suma alzada</a:t>
            </a:r>
            <a:endParaRPr lang="es-PE" sz="2400" dirty="0">
              <a:latin typeface="Calibri" pitchFamily="34" charset="0"/>
            </a:endParaRPr>
          </a:p>
        </p:txBody>
      </p:sp>
      <p:sp>
        <p:nvSpPr>
          <p:cNvPr id="14" name="13 CuadroTexto"/>
          <p:cNvSpPr txBox="1"/>
          <p:nvPr/>
        </p:nvSpPr>
        <p:spPr>
          <a:xfrm>
            <a:off x="6189140" y="1247682"/>
            <a:ext cx="5274727" cy="830997"/>
          </a:xfrm>
          <a:prstGeom prst="rect">
            <a:avLst/>
          </a:prstGeom>
          <a:noFill/>
        </p:spPr>
        <p:txBody>
          <a:bodyPr wrap="square" rtlCol="0">
            <a:spAutoFit/>
          </a:bodyPr>
          <a:lstStyle/>
          <a:p>
            <a:pPr algn="just"/>
            <a:r>
              <a:rPr lang="es-PE" sz="2400" dirty="0" smtClean="0">
                <a:latin typeface="Calibri" pitchFamily="34" charset="0"/>
              </a:rPr>
              <a:t>Monto fijo integral y por un determinado plazo.  </a:t>
            </a:r>
            <a:r>
              <a:rPr lang="es-PE" sz="2400" dirty="0" smtClean="0">
                <a:solidFill>
                  <a:srgbClr val="FF0000"/>
                </a:solidFill>
              </a:rPr>
              <a:t>No obras de saneamiento y viales</a:t>
            </a:r>
            <a:endParaRPr lang="es-PE" sz="2400" dirty="0">
              <a:latin typeface="Calibri" pitchFamily="34" charset="0"/>
            </a:endParaRPr>
          </a:p>
        </p:txBody>
      </p:sp>
      <p:sp>
        <p:nvSpPr>
          <p:cNvPr id="15" name="AutoShape 5"/>
          <p:cNvSpPr>
            <a:spLocks noChangeArrowheads="1"/>
          </p:cNvSpPr>
          <p:nvPr/>
        </p:nvSpPr>
        <p:spPr bwMode="auto">
          <a:xfrm>
            <a:off x="5388177" y="1356223"/>
            <a:ext cx="578601" cy="372448"/>
          </a:xfrm>
          <a:prstGeom prst="rightArrow">
            <a:avLst>
              <a:gd name="adj1" fmla="val 50000"/>
              <a:gd name="adj2" fmla="val 38889"/>
            </a:avLst>
          </a:prstGeom>
          <a:solidFill>
            <a:schemeClr val="tx1">
              <a:lumMod val="75000"/>
              <a:lumOff val="25000"/>
            </a:schemeClr>
          </a:solidFill>
          <a:ln w="9525" algn="ctr">
            <a:noFill/>
            <a:miter lim="800000"/>
            <a:headEnd/>
            <a:tailEnd/>
          </a:ln>
          <a:effectLst>
            <a:outerShdw dist="35921" dir="2700000" algn="ctr" rotWithShape="0">
              <a:schemeClr val="bg2"/>
            </a:outerShdw>
          </a:effectLst>
        </p:spPr>
        <p:txBody>
          <a:bodyPr wrap="none" lIns="95763" tIns="47882" rIns="95763" bIns="47882" anchor="ctr"/>
          <a:lstStyle/>
          <a:p>
            <a:pPr>
              <a:defRPr/>
            </a:pPr>
            <a:endParaRPr lang="es-ES" sz="1558" dirty="0"/>
          </a:p>
        </p:txBody>
      </p:sp>
      <p:sp>
        <p:nvSpPr>
          <p:cNvPr id="16" name="15 CuadroTexto"/>
          <p:cNvSpPr txBox="1"/>
          <p:nvPr/>
        </p:nvSpPr>
        <p:spPr>
          <a:xfrm>
            <a:off x="2666999" y="2121132"/>
            <a:ext cx="2336800" cy="461665"/>
          </a:xfrm>
          <a:prstGeom prst="rect">
            <a:avLst/>
          </a:prstGeom>
          <a:noFill/>
        </p:spPr>
        <p:txBody>
          <a:bodyPr wrap="square" rtlCol="0">
            <a:spAutoFit/>
          </a:bodyPr>
          <a:lstStyle/>
          <a:p>
            <a:pPr algn="r"/>
            <a:r>
              <a:rPr lang="es-PE" sz="2400" dirty="0" smtClean="0">
                <a:latin typeface="Calibri" pitchFamily="34" charset="0"/>
              </a:rPr>
              <a:t>Precios unitarios</a:t>
            </a:r>
            <a:endParaRPr lang="es-PE" sz="2400" dirty="0">
              <a:latin typeface="Calibri" pitchFamily="34" charset="0"/>
            </a:endParaRPr>
          </a:p>
        </p:txBody>
      </p:sp>
      <p:sp>
        <p:nvSpPr>
          <p:cNvPr id="17" name="16 CuadroTexto"/>
          <p:cNvSpPr txBox="1"/>
          <p:nvPr/>
        </p:nvSpPr>
        <p:spPr>
          <a:xfrm>
            <a:off x="6189140" y="2121126"/>
            <a:ext cx="4741331" cy="461665"/>
          </a:xfrm>
          <a:prstGeom prst="rect">
            <a:avLst/>
          </a:prstGeom>
          <a:noFill/>
        </p:spPr>
        <p:txBody>
          <a:bodyPr wrap="square" rtlCol="0">
            <a:spAutoFit/>
          </a:bodyPr>
          <a:lstStyle/>
          <a:p>
            <a:r>
              <a:rPr lang="es-PE" sz="2400" dirty="0" smtClean="0">
                <a:latin typeface="Calibri" pitchFamily="34" charset="0"/>
              </a:rPr>
              <a:t>Monto según lo ejecutado</a:t>
            </a:r>
            <a:endParaRPr lang="es-PE" sz="2400" dirty="0">
              <a:latin typeface="Calibri" pitchFamily="34" charset="0"/>
            </a:endParaRPr>
          </a:p>
        </p:txBody>
      </p:sp>
      <p:sp>
        <p:nvSpPr>
          <p:cNvPr id="18" name="AutoShape 5"/>
          <p:cNvSpPr>
            <a:spLocks noChangeArrowheads="1"/>
          </p:cNvSpPr>
          <p:nvPr/>
        </p:nvSpPr>
        <p:spPr bwMode="auto">
          <a:xfrm>
            <a:off x="5388178" y="2165740"/>
            <a:ext cx="578601" cy="372448"/>
          </a:xfrm>
          <a:prstGeom prst="rightArrow">
            <a:avLst>
              <a:gd name="adj1" fmla="val 50000"/>
              <a:gd name="adj2" fmla="val 38889"/>
            </a:avLst>
          </a:prstGeom>
          <a:solidFill>
            <a:schemeClr val="tx1">
              <a:lumMod val="75000"/>
              <a:lumOff val="25000"/>
            </a:schemeClr>
          </a:solidFill>
          <a:ln w="9525" algn="ctr">
            <a:noFill/>
            <a:miter lim="800000"/>
            <a:headEnd/>
            <a:tailEnd/>
          </a:ln>
          <a:effectLst>
            <a:outerShdw dist="35921" dir="2700000" algn="ctr" rotWithShape="0">
              <a:schemeClr val="bg2"/>
            </a:outerShdw>
          </a:effectLst>
        </p:spPr>
        <p:txBody>
          <a:bodyPr wrap="none" lIns="95763" tIns="47882" rIns="95763" bIns="47882" anchor="ctr"/>
          <a:lstStyle/>
          <a:p>
            <a:pPr>
              <a:defRPr/>
            </a:pPr>
            <a:endParaRPr lang="es-ES" sz="1558" dirty="0"/>
          </a:p>
        </p:txBody>
      </p:sp>
      <p:sp>
        <p:nvSpPr>
          <p:cNvPr id="19" name="18 CuadroTexto"/>
          <p:cNvSpPr txBox="1"/>
          <p:nvPr/>
        </p:nvSpPr>
        <p:spPr>
          <a:xfrm>
            <a:off x="220138" y="2764618"/>
            <a:ext cx="4792122" cy="830997"/>
          </a:xfrm>
          <a:prstGeom prst="rect">
            <a:avLst/>
          </a:prstGeom>
          <a:noFill/>
        </p:spPr>
        <p:txBody>
          <a:bodyPr wrap="square" rtlCol="0">
            <a:spAutoFit/>
          </a:bodyPr>
          <a:lstStyle/>
          <a:p>
            <a:pPr algn="r"/>
            <a:r>
              <a:rPr lang="es-PE" sz="2400" dirty="0" smtClean="0">
                <a:latin typeface="Calibri" pitchFamily="34" charset="0"/>
              </a:rPr>
              <a:t>Esquema mixto de suma alzada y precios unitarios</a:t>
            </a:r>
            <a:endParaRPr lang="es-PE" sz="2400" dirty="0">
              <a:latin typeface="Calibri" pitchFamily="34" charset="0"/>
            </a:endParaRPr>
          </a:p>
        </p:txBody>
      </p:sp>
      <p:sp>
        <p:nvSpPr>
          <p:cNvPr id="20" name="19 CuadroTexto"/>
          <p:cNvSpPr txBox="1"/>
          <p:nvPr/>
        </p:nvSpPr>
        <p:spPr>
          <a:xfrm>
            <a:off x="6197601" y="2764612"/>
            <a:ext cx="5266266" cy="830997"/>
          </a:xfrm>
          <a:prstGeom prst="rect">
            <a:avLst/>
          </a:prstGeom>
          <a:noFill/>
        </p:spPr>
        <p:txBody>
          <a:bodyPr wrap="square" rtlCol="0">
            <a:spAutoFit/>
          </a:bodyPr>
          <a:lstStyle/>
          <a:p>
            <a:pPr algn="just"/>
            <a:r>
              <a:rPr lang="es-PE" sz="2400" dirty="0" smtClean="0">
                <a:latin typeface="Calibri" pitchFamily="34" charset="0"/>
              </a:rPr>
              <a:t>Magnitud y cantidad no definida (P.U.) y lo definido (S.A.) obras </a:t>
            </a:r>
            <a:r>
              <a:rPr lang="es-PE" sz="2400" dirty="0" smtClean="0">
                <a:solidFill>
                  <a:srgbClr val="FF0000"/>
                </a:solidFill>
                <a:latin typeface="Calibri" pitchFamily="34" charset="0"/>
              </a:rPr>
              <a:t>y servicios</a:t>
            </a:r>
            <a:endParaRPr lang="es-PE" sz="2400" dirty="0">
              <a:solidFill>
                <a:srgbClr val="FF0000"/>
              </a:solidFill>
              <a:latin typeface="Calibri" pitchFamily="34" charset="0"/>
            </a:endParaRPr>
          </a:p>
        </p:txBody>
      </p:sp>
      <p:sp>
        <p:nvSpPr>
          <p:cNvPr id="21" name="AutoShape 5"/>
          <p:cNvSpPr>
            <a:spLocks noChangeArrowheads="1"/>
          </p:cNvSpPr>
          <p:nvPr/>
        </p:nvSpPr>
        <p:spPr bwMode="auto">
          <a:xfrm>
            <a:off x="5396639" y="2993886"/>
            <a:ext cx="578601" cy="372448"/>
          </a:xfrm>
          <a:prstGeom prst="rightArrow">
            <a:avLst>
              <a:gd name="adj1" fmla="val 50000"/>
              <a:gd name="adj2" fmla="val 38889"/>
            </a:avLst>
          </a:prstGeom>
          <a:solidFill>
            <a:schemeClr val="tx1">
              <a:lumMod val="75000"/>
              <a:lumOff val="25000"/>
            </a:schemeClr>
          </a:solidFill>
          <a:ln w="9525" algn="ctr">
            <a:noFill/>
            <a:miter lim="800000"/>
            <a:headEnd/>
            <a:tailEnd/>
          </a:ln>
          <a:effectLst>
            <a:outerShdw dist="35921" dir="2700000" algn="ctr" rotWithShape="0">
              <a:schemeClr val="bg2"/>
            </a:outerShdw>
          </a:effectLst>
        </p:spPr>
        <p:txBody>
          <a:bodyPr wrap="none" lIns="95763" tIns="47882" rIns="95763" bIns="47882" anchor="ctr"/>
          <a:lstStyle/>
          <a:p>
            <a:pPr>
              <a:defRPr/>
            </a:pPr>
            <a:endParaRPr lang="es-ES" sz="1558" dirty="0"/>
          </a:p>
        </p:txBody>
      </p:sp>
      <p:sp>
        <p:nvSpPr>
          <p:cNvPr id="22" name="21 CuadroTexto"/>
          <p:cNvSpPr txBox="1"/>
          <p:nvPr/>
        </p:nvSpPr>
        <p:spPr>
          <a:xfrm>
            <a:off x="452761" y="3738317"/>
            <a:ext cx="4567960" cy="461665"/>
          </a:xfrm>
          <a:prstGeom prst="rect">
            <a:avLst/>
          </a:prstGeom>
          <a:noFill/>
        </p:spPr>
        <p:txBody>
          <a:bodyPr wrap="square" rtlCol="0">
            <a:spAutoFit/>
          </a:bodyPr>
          <a:lstStyle/>
          <a:p>
            <a:pPr algn="r"/>
            <a:r>
              <a:rPr lang="es-PE" sz="2400" dirty="0" smtClean="0">
                <a:solidFill>
                  <a:srgbClr val="FF0000"/>
                </a:solidFill>
                <a:latin typeface="Calibri" pitchFamily="34" charset="0"/>
              </a:rPr>
              <a:t>Tarifas en base al tiempo trabajado</a:t>
            </a:r>
            <a:endParaRPr lang="es-PE" sz="2400" dirty="0">
              <a:solidFill>
                <a:srgbClr val="FF0000"/>
              </a:solidFill>
              <a:latin typeface="Calibri" pitchFamily="34" charset="0"/>
            </a:endParaRPr>
          </a:p>
        </p:txBody>
      </p:sp>
      <p:sp>
        <p:nvSpPr>
          <p:cNvPr id="23" name="22 CuadroTexto"/>
          <p:cNvSpPr txBox="1"/>
          <p:nvPr/>
        </p:nvSpPr>
        <p:spPr>
          <a:xfrm>
            <a:off x="6206062" y="3721377"/>
            <a:ext cx="5875870" cy="461665"/>
          </a:xfrm>
          <a:prstGeom prst="rect">
            <a:avLst/>
          </a:prstGeom>
          <a:noFill/>
        </p:spPr>
        <p:txBody>
          <a:bodyPr wrap="square" rtlCol="0">
            <a:spAutoFit/>
          </a:bodyPr>
          <a:lstStyle/>
          <a:p>
            <a:r>
              <a:rPr lang="es-PE" sz="2400" dirty="0" smtClean="0">
                <a:solidFill>
                  <a:srgbClr val="FF0000"/>
                </a:solidFill>
                <a:latin typeface="Calibri" pitchFamily="34" charset="0"/>
              </a:rPr>
              <a:t>Consultoría</a:t>
            </a:r>
            <a:endParaRPr lang="es-PE" sz="2400" dirty="0">
              <a:solidFill>
                <a:srgbClr val="FF0000"/>
              </a:solidFill>
              <a:latin typeface="Calibri" pitchFamily="34" charset="0"/>
            </a:endParaRPr>
          </a:p>
        </p:txBody>
      </p:sp>
      <p:sp>
        <p:nvSpPr>
          <p:cNvPr id="24" name="AutoShape 5"/>
          <p:cNvSpPr>
            <a:spLocks noChangeArrowheads="1"/>
          </p:cNvSpPr>
          <p:nvPr/>
        </p:nvSpPr>
        <p:spPr bwMode="auto">
          <a:xfrm>
            <a:off x="5405100" y="3789778"/>
            <a:ext cx="578601" cy="372448"/>
          </a:xfrm>
          <a:prstGeom prst="rightArrow">
            <a:avLst>
              <a:gd name="adj1" fmla="val 50000"/>
              <a:gd name="adj2" fmla="val 38889"/>
            </a:avLst>
          </a:prstGeom>
          <a:solidFill>
            <a:schemeClr val="tx1">
              <a:lumMod val="75000"/>
              <a:lumOff val="25000"/>
            </a:schemeClr>
          </a:solidFill>
          <a:ln w="9525" algn="ctr">
            <a:noFill/>
            <a:miter lim="800000"/>
            <a:headEnd/>
            <a:tailEnd/>
          </a:ln>
          <a:effectLst>
            <a:outerShdw dist="35921" dir="2700000" algn="ctr" rotWithShape="0">
              <a:schemeClr val="bg2"/>
            </a:outerShdw>
          </a:effectLst>
        </p:spPr>
        <p:txBody>
          <a:bodyPr wrap="none" lIns="95763" tIns="47882" rIns="95763" bIns="47882" anchor="ctr"/>
          <a:lstStyle/>
          <a:p>
            <a:pPr>
              <a:defRPr/>
            </a:pPr>
            <a:endParaRPr lang="es-ES" sz="1558" dirty="0"/>
          </a:p>
        </p:txBody>
      </p:sp>
      <p:sp>
        <p:nvSpPr>
          <p:cNvPr id="25" name="24 CuadroTexto"/>
          <p:cNvSpPr txBox="1"/>
          <p:nvPr/>
        </p:nvSpPr>
        <p:spPr>
          <a:xfrm>
            <a:off x="237060" y="4381803"/>
            <a:ext cx="4792122" cy="461665"/>
          </a:xfrm>
          <a:prstGeom prst="rect">
            <a:avLst/>
          </a:prstGeom>
          <a:noFill/>
        </p:spPr>
        <p:txBody>
          <a:bodyPr wrap="square" rtlCol="0">
            <a:spAutoFit/>
          </a:bodyPr>
          <a:lstStyle/>
          <a:p>
            <a:pPr algn="r"/>
            <a:r>
              <a:rPr lang="es-PE" sz="2400" dirty="0" smtClean="0">
                <a:latin typeface="Calibri" pitchFamily="34" charset="0"/>
              </a:rPr>
              <a:t>En base a porcentajes</a:t>
            </a:r>
            <a:endParaRPr lang="es-PE" sz="2400" dirty="0">
              <a:latin typeface="Calibri" pitchFamily="34" charset="0"/>
            </a:endParaRPr>
          </a:p>
        </p:txBody>
      </p:sp>
      <p:sp>
        <p:nvSpPr>
          <p:cNvPr id="26" name="25 CuadroTexto"/>
          <p:cNvSpPr txBox="1"/>
          <p:nvPr/>
        </p:nvSpPr>
        <p:spPr>
          <a:xfrm>
            <a:off x="6214523" y="4356396"/>
            <a:ext cx="5875870" cy="461665"/>
          </a:xfrm>
          <a:prstGeom prst="rect">
            <a:avLst/>
          </a:prstGeom>
          <a:noFill/>
        </p:spPr>
        <p:txBody>
          <a:bodyPr wrap="square" rtlCol="0">
            <a:spAutoFit/>
          </a:bodyPr>
          <a:lstStyle/>
          <a:p>
            <a:r>
              <a:rPr lang="es-PE" sz="2400" dirty="0" smtClean="0">
                <a:latin typeface="Calibri" pitchFamily="34" charset="0"/>
              </a:rPr>
              <a:t>Cobranzas y recuperaciones</a:t>
            </a:r>
            <a:endParaRPr lang="es-PE" sz="2400" dirty="0">
              <a:latin typeface="Calibri" pitchFamily="34" charset="0"/>
            </a:endParaRPr>
          </a:p>
        </p:txBody>
      </p:sp>
      <p:sp>
        <p:nvSpPr>
          <p:cNvPr id="27" name="AutoShape 5"/>
          <p:cNvSpPr>
            <a:spLocks noChangeArrowheads="1"/>
          </p:cNvSpPr>
          <p:nvPr/>
        </p:nvSpPr>
        <p:spPr bwMode="auto">
          <a:xfrm>
            <a:off x="5413561" y="4433264"/>
            <a:ext cx="578601" cy="372448"/>
          </a:xfrm>
          <a:prstGeom prst="rightArrow">
            <a:avLst>
              <a:gd name="adj1" fmla="val 50000"/>
              <a:gd name="adj2" fmla="val 38889"/>
            </a:avLst>
          </a:prstGeom>
          <a:solidFill>
            <a:schemeClr val="tx1">
              <a:lumMod val="75000"/>
              <a:lumOff val="25000"/>
            </a:schemeClr>
          </a:solidFill>
          <a:ln w="9525" algn="ctr">
            <a:noFill/>
            <a:miter lim="800000"/>
            <a:headEnd/>
            <a:tailEnd/>
          </a:ln>
          <a:effectLst>
            <a:outerShdw dist="35921" dir="2700000" algn="ctr" rotWithShape="0">
              <a:schemeClr val="bg2"/>
            </a:outerShdw>
          </a:effectLst>
        </p:spPr>
        <p:txBody>
          <a:bodyPr wrap="none" lIns="95763" tIns="47882" rIns="95763" bIns="47882" anchor="ctr"/>
          <a:lstStyle/>
          <a:p>
            <a:pPr>
              <a:defRPr/>
            </a:pPr>
            <a:endParaRPr lang="es-ES" sz="1558" dirty="0"/>
          </a:p>
        </p:txBody>
      </p:sp>
      <p:sp>
        <p:nvSpPr>
          <p:cNvPr id="28" name="27 CuadroTexto"/>
          <p:cNvSpPr txBox="1"/>
          <p:nvPr/>
        </p:nvSpPr>
        <p:spPr>
          <a:xfrm>
            <a:off x="452761" y="4966020"/>
            <a:ext cx="4584882" cy="830997"/>
          </a:xfrm>
          <a:prstGeom prst="rect">
            <a:avLst/>
          </a:prstGeom>
          <a:noFill/>
        </p:spPr>
        <p:txBody>
          <a:bodyPr wrap="square" rtlCol="0">
            <a:spAutoFit/>
          </a:bodyPr>
          <a:lstStyle/>
          <a:p>
            <a:pPr algn="r"/>
            <a:r>
              <a:rPr lang="es-PE" sz="2400" dirty="0" smtClean="0">
                <a:latin typeface="Calibri" pitchFamily="34" charset="0"/>
              </a:rPr>
              <a:t>En base a honorario fijo y comisión de éxito</a:t>
            </a:r>
            <a:endParaRPr lang="es-PE" sz="2400" dirty="0">
              <a:latin typeface="Calibri" pitchFamily="34" charset="0"/>
            </a:endParaRPr>
          </a:p>
        </p:txBody>
      </p:sp>
      <p:sp>
        <p:nvSpPr>
          <p:cNvPr id="29" name="28 CuadroTexto"/>
          <p:cNvSpPr txBox="1"/>
          <p:nvPr/>
        </p:nvSpPr>
        <p:spPr>
          <a:xfrm>
            <a:off x="6222984" y="5084552"/>
            <a:ext cx="5875870" cy="461665"/>
          </a:xfrm>
          <a:prstGeom prst="rect">
            <a:avLst/>
          </a:prstGeom>
          <a:noFill/>
        </p:spPr>
        <p:txBody>
          <a:bodyPr wrap="square" rtlCol="0">
            <a:spAutoFit/>
          </a:bodyPr>
          <a:lstStyle/>
          <a:p>
            <a:r>
              <a:rPr lang="es-PE" sz="2400" dirty="0" smtClean="0">
                <a:latin typeface="Calibri" pitchFamily="34" charset="0"/>
              </a:rPr>
              <a:t>Servicios</a:t>
            </a:r>
            <a:endParaRPr lang="es-PE" sz="2400" dirty="0">
              <a:latin typeface="Calibri" pitchFamily="34" charset="0"/>
            </a:endParaRPr>
          </a:p>
        </p:txBody>
      </p:sp>
      <p:sp>
        <p:nvSpPr>
          <p:cNvPr id="30" name="AutoShape 5"/>
          <p:cNvSpPr>
            <a:spLocks noChangeArrowheads="1"/>
          </p:cNvSpPr>
          <p:nvPr/>
        </p:nvSpPr>
        <p:spPr bwMode="auto">
          <a:xfrm>
            <a:off x="5422022" y="5161420"/>
            <a:ext cx="578601" cy="372448"/>
          </a:xfrm>
          <a:prstGeom prst="rightArrow">
            <a:avLst>
              <a:gd name="adj1" fmla="val 50000"/>
              <a:gd name="adj2" fmla="val 38889"/>
            </a:avLst>
          </a:prstGeom>
          <a:solidFill>
            <a:schemeClr val="tx1">
              <a:lumMod val="75000"/>
              <a:lumOff val="25000"/>
            </a:schemeClr>
          </a:solidFill>
          <a:ln w="9525" algn="ctr">
            <a:noFill/>
            <a:miter lim="800000"/>
            <a:headEnd/>
            <a:tailEnd/>
          </a:ln>
          <a:effectLst>
            <a:outerShdw dist="35921" dir="2700000" algn="ctr" rotWithShape="0">
              <a:schemeClr val="bg2"/>
            </a:outerShdw>
          </a:effectLst>
        </p:spPr>
        <p:txBody>
          <a:bodyPr wrap="none" lIns="95763" tIns="47882" rIns="95763" bIns="47882" anchor="ctr"/>
          <a:lstStyle/>
          <a:p>
            <a:pPr>
              <a:defRPr/>
            </a:pPr>
            <a:endParaRPr lang="es-ES" sz="1558" dirty="0"/>
          </a:p>
        </p:txBody>
      </p:sp>
      <p:sp>
        <p:nvSpPr>
          <p:cNvPr id="3" name="2 Marcador de número de diapositiva"/>
          <p:cNvSpPr>
            <a:spLocks noGrp="1"/>
          </p:cNvSpPr>
          <p:nvPr>
            <p:ph type="sldNum" sz="quarter" idx="12"/>
          </p:nvPr>
        </p:nvSpPr>
        <p:spPr/>
        <p:txBody>
          <a:bodyPr/>
          <a:lstStyle/>
          <a:p>
            <a:fld id="{2A864C4F-F769-48C8-A6FA-9877BE736759}" type="slidenum">
              <a:rPr lang="es-PE" smtClean="0"/>
              <a:pPr/>
              <a:t>23</a:t>
            </a:fld>
            <a:endParaRPr lang="es-PE"/>
          </a:p>
        </p:txBody>
      </p:sp>
    </p:spTree>
    <p:extLst>
      <p:ext uri="{BB962C8B-B14F-4D97-AF65-F5344CB8AC3E}">
        <p14:creationId xmlns:p14="http://schemas.microsoft.com/office/powerpoint/2010/main" val="58228246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2419249" y="1117601"/>
            <a:ext cx="9036151" cy="4436532"/>
          </a:xfrm>
        </p:spPr>
        <p:txBody>
          <a:bodyPr>
            <a:normAutofit fontScale="25000" lnSpcReduction="20000"/>
          </a:bodyPr>
          <a:lstStyle/>
          <a:p>
            <a:pPr lvl="1" indent="-276234">
              <a:lnSpc>
                <a:spcPct val="120000"/>
              </a:lnSpc>
              <a:spcBef>
                <a:spcPts val="0"/>
              </a:spcBef>
              <a:buNone/>
              <a:defRPr/>
            </a:pPr>
            <a:endParaRPr lang="es-ES_tradnl" altLang="es-PE" sz="3203" b="1" dirty="0">
              <a:latin typeface="Calibri" pitchFamily="34" charset="0"/>
            </a:endParaRPr>
          </a:p>
          <a:p>
            <a:pPr marL="228600" lvl="1" algn="just">
              <a:lnSpc>
                <a:spcPct val="120000"/>
              </a:lnSpc>
              <a:spcBef>
                <a:spcPts val="1000"/>
              </a:spcBef>
              <a:defRPr/>
            </a:pPr>
            <a:r>
              <a:rPr lang="es-ES_tradnl" altLang="es-PE" sz="9600" dirty="0">
                <a:latin typeface="Calibri" pitchFamily="34" charset="0"/>
              </a:rPr>
              <a:t>Llave en </a:t>
            </a:r>
            <a:r>
              <a:rPr lang="es-ES_tradnl" altLang="es-PE" sz="9600" dirty="0" smtClean="0">
                <a:latin typeface="Calibri" pitchFamily="34" charset="0"/>
              </a:rPr>
              <a:t>mano: </a:t>
            </a:r>
            <a:r>
              <a:rPr lang="es-PE" altLang="es-PE" sz="9600" dirty="0" smtClean="0">
                <a:latin typeface="Calibri" pitchFamily="34" charset="0"/>
              </a:rPr>
              <a:t>varias </a:t>
            </a:r>
            <a:r>
              <a:rPr lang="es-PE" altLang="es-PE" sz="9600" dirty="0">
                <a:latin typeface="Calibri" pitchFamily="34" charset="0"/>
              </a:rPr>
              <a:t>prestaciones integrales (construcción, equipamiento y montaje hasta la puesta en servicio de una obra).  En bienes comprende la adquisición e instalación de los </a:t>
            </a:r>
            <a:r>
              <a:rPr lang="es-PE" altLang="es-PE" sz="9600" dirty="0" smtClean="0">
                <a:latin typeface="Calibri" pitchFamily="34" charset="0"/>
              </a:rPr>
              <a:t>bienes.</a:t>
            </a:r>
            <a:endParaRPr lang="es-PE" altLang="es-PE" sz="9600" dirty="0">
              <a:latin typeface="Calibri" pitchFamily="34" charset="0"/>
            </a:endParaRPr>
          </a:p>
          <a:p>
            <a:pPr marL="228600" lvl="1" algn="just">
              <a:lnSpc>
                <a:spcPct val="120000"/>
              </a:lnSpc>
              <a:spcBef>
                <a:spcPts val="1000"/>
              </a:spcBef>
              <a:defRPr/>
            </a:pPr>
            <a:r>
              <a:rPr lang="es-ES_tradnl" altLang="es-PE" sz="9600" dirty="0" smtClean="0">
                <a:latin typeface="Calibri" pitchFamily="34" charset="0"/>
              </a:rPr>
              <a:t>Concurso oferta: (14ta Disposición Complementaria Final del Reg.)</a:t>
            </a:r>
          </a:p>
          <a:p>
            <a:pPr marL="615950" lvl="1" indent="-342900" algn="just">
              <a:lnSpc>
                <a:spcPct val="120000"/>
              </a:lnSpc>
              <a:spcBef>
                <a:spcPts val="1000"/>
              </a:spcBef>
              <a:buFont typeface="Calibri" pitchFamily="34" charset="0"/>
              <a:buChar char="-"/>
              <a:defRPr/>
            </a:pPr>
            <a:r>
              <a:rPr lang="es-ES" altLang="es-PE" sz="9600" dirty="0">
                <a:solidFill>
                  <a:srgbClr val="FF0000"/>
                </a:solidFill>
                <a:latin typeface="Calibri" panose="020F0502020204030204" pitchFamily="34" charset="0"/>
              </a:rPr>
              <a:t>Solo Entidades del Poder Ejecutivo. Suma alzada. </a:t>
            </a:r>
            <a:r>
              <a:rPr lang="es-ES" altLang="es-PE" sz="9600" dirty="0">
                <a:latin typeface="Calibri" pitchFamily="34" charset="0"/>
              </a:rPr>
              <a:t>Obras de </a:t>
            </a:r>
            <a:r>
              <a:rPr lang="es-ES" altLang="es-PE" sz="9600" dirty="0" smtClean="0">
                <a:solidFill>
                  <a:srgbClr val="FF0000"/>
                </a:solidFill>
                <a:latin typeface="Calibri" panose="020F0502020204030204" pitchFamily="34" charset="0"/>
              </a:rPr>
              <a:t>edificaciones </a:t>
            </a:r>
            <a:r>
              <a:rPr lang="es-PE" sz="9600" dirty="0">
                <a:solidFill>
                  <a:srgbClr val="FF0000"/>
                </a:solidFill>
                <a:latin typeface="Calibri" panose="020F0502020204030204" pitchFamily="34" charset="0"/>
              </a:rPr>
              <a:t>&gt; 10 millones</a:t>
            </a:r>
            <a:r>
              <a:rPr lang="es-ES" altLang="es-PE" sz="9600" dirty="0">
                <a:solidFill>
                  <a:srgbClr val="FF0000"/>
                </a:solidFill>
                <a:latin typeface="Calibri" panose="020F0502020204030204" pitchFamily="34" charset="0"/>
              </a:rPr>
              <a:t>. </a:t>
            </a:r>
            <a:r>
              <a:rPr lang="es-ES" altLang="es-PE" sz="9600" dirty="0">
                <a:latin typeface="Calibri" pitchFamily="34" charset="0"/>
              </a:rPr>
              <a:t>Oferta elaboración del Expediente Técnico y ejecución de </a:t>
            </a:r>
            <a:r>
              <a:rPr lang="es-ES" altLang="es-PE" sz="9600" dirty="0" smtClean="0">
                <a:latin typeface="Calibri" pitchFamily="34" charset="0"/>
              </a:rPr>
              <a:t>obra.</a:t>
            </a:r>
            <a:endParaRPr lang="es-PE" sz="9600" dirty="0">
              <a:latin typeface="Calibri" pitchFamily="34" charset="0"/>
            </a:endParaRPr>
          </a:p>
          <a:p>
            <a:pPr marL="615950" lvl="1" indent="-342900" algn="just">
              <a:lnSpc>
                <a:spcPct val="120000"/>
              </a:lnSpc>
              <a:spcBef>
                <a:spcPts val="1000"/>
              </a:spcBef>
              <a:buFont typeface="Calibri" pitchFamily="34" charset="0"/>
              <a:buChar char="-"/>
              <a:defRPr/>
            </a:pPr>
            <a:r>
              <a:rPr lang="es-ES" altLang="es-PE" sz="9600" dirty="0">
                <a:solidFill>
                  <a:srgbClr val="FF0000"/>
                </a:solidFill>
                <a:latin typeface="Calibri" panose="020F0502020204030204" pitchFamily="34" charset="0"/>
              </a:rPr>
              <a:t>Aprobación del Titular de </a:t>
            </a:r>
            <a:r>
              <a:rPr lang="es-ES" altLang="es-PE" sz="9600" dirty="0" smtClean="0">
                <a:solidFill>
                  <a:srgbClr val="FF0000"/>
                </a:solidFill>
                <a:latin typeface="Calibri" panose="020F0502020204030204" pitchFamily="34" charset="0"/>
              </a:rPr>
              <a:t>Entidad </a:t>
            </a:r>
            <a:r>
              <a:rPr lang="es-ES" altLang="es-PE" sz="9600" dirty="0">
                <a:solidFill>
                  <a:srgbClr val="FF0000"/>
                </a:solidFill>
                <a:latin typeface="Calibri" panose="020F0502020204030204" pitchFamily="34" charset="0"/>
              </a:rPr>
              <a:t>(facultad indelegable</a:t>
            </a:r>
            <a:r>
              <a:rPr lang="es-ES" altLang="es-PE" sz="9600" dirty="0" smtClean="0">
                <a:solidFill>
                  <a:srgbClr val="FF0000"/>
                </a:solidFill>
                <a:latin typeface="Calibri" panose="020F0502020204030204" pitchFamily="34" charset="0"/>
              </a:rPr>
              <a:t>). </a:t>
            </a:r>
            <a:r>
              <a:rPr lang="es-ES" altLang="es-PE" sz="9600" dirty="0" smtClean="0">
                <a:latin typeface="Calibri" pitchFamily="34" charset="0"/>
              </a:rPr>
              <a:t>Se </a:t>
            </a:r>
            <a:r>
              <a:rPr lang="es-PE" sz="9600" dirty="0">
                <a:latin typeface="Calibri" pitchFamily="34" charset="0"/>
              </a:rPr>
              <a:t>anexa estudio de pre inversión e informe técnico que sustentó </a:t>
            </a:r>
            <a:r>
              <a:rPr lang="es-PE" sz="9600" dirty="0" smtClean="0">
                <a:latin typeface="Calibri" pitchFamily="34" charset="0"/>
              </a:rPr>
              <a:t>viabilidad.</a:t>
            </a:r>
            <a:endParaRPr lang="es-PE" sz="9600" dirty="0">
              <a:latin typeface="Calibri" pitchFamily="34" charset="0"/>
            </a:endParaRPr>
          </a:p>
          <a:p>
            <a:pPr marL="615950" lvl="1" indent="-342900" algn="just">
              <a:lnSpc>
                <a:spcPct val="120000"/>
              </a:lnSpc>
              <a:spcBef>
                <a:spcPts val="1000"/>
              </a:spcBef>
              <a:buFont typeface="Calibri" pitchFamily="34" charset="0"/>
              <a:buChar char="-"/>
              <a:defRPr/>
            </a:pPr>
            <a:r>
              <a:rPr lang="es-PE" sz="9600" dirty="0">
                <a:solidFill>
                  <a:srgbClr val="FF0000"/>
                </a:solidFill>
                <a:latin typeface="Calibri" panose="020F0502020204030204" pitchFamily="34" charset="0"/>
              </a:rPr>
              <a:t>Para iniciar la obra </a:t>
            </a:r>
            <a:r>
              <a:rPr lang="es-PE" sz="9600" dirty="0" smtClean="0">
                <a:solidFill>
                  <a:srgbClr val="FF0000"/>
                </a:solidFill>
                <a:latin typeface="Calibri" panose="020F0502020204030204" pitchFamily="34" charset="0"/>
              </a:rPr>
              <a:t>se debe presentar </a:t>
            </a:r>
            <a:r>
              <a:rPr lang="es-PE" sz="9600" dirty="0">
                <a:solidFill>
                  <a:srgbClr val="FF0000"/>
                </a:solidFill>
                <a:latin typeface="Calibri" panose="020F0502020204030204" pitchFamily="34" charset="0"/>
              </a:rPr>
              <a:t>y aprobar expediente técnico por el íntegro de obra. Esta prohibida aprobación de adicionales por errores o deficiencias en expediente </a:t>
            </a:r>
            <a:r>
              <a:rPr lang="es-PE" sz="9600" dirty="0" smtClean="0">
                <a:solidFill>
                  <a:srgbClr val="FF0000"/>
                </a:solidFill>
                <a:latin typeface="Calibri" panose="020F0502020204030204" pitchFamily="34" charset="0"/>
              </a:rPr>
              <a:t>técnico.</a:t>
            </a:r>
            <a:endParaRPr lang="es-ES" sz="9600" dirty="0">
              <a:solidFill>
                <a:srgbClr val="FF0000"/>
              </a:solidFill>
              <a:latin typeface="Calibri" panose="020F0502020204030204" pitchFamily="34" charset="0"/>
            </a:endParaRPr>
          </a:p>
        </p:txBody>
      </p:sp>
      <p:sp>
        <p:nvSpPr>
          <p:cNvPr id="2" name="1 Marcador de número de diapositiva"/>
          <p:cNvSpPr>
            <a:spLocks noGrp="1"/>
          </p:cNvSpPr>
          <p:nvPr>
            <p:ph type="sldNum" sz="quarter" idx="12"/>
          </p:nvPr>
        </p:nvSpPr>
        <p:spPr/>
        <p:txBody>
          <a:bodyPr/>
          <a:lstStyle/>
          <a:p>
            <a:fld id="{2A864C4F-F769-48C8-A6FA-9877BE736759}" type="slidenum">
              <a:rPr lang="es-PE" smtClean="0"/>
              <a:pPr/>
              <a:t>24</a:t>
            </a:fld>
            <a:endParaRPr lang="es-PE"/>
          </a:p>
        </p:txBody>
      </p:sp>
      <p:sp>
        <p:nvSpPr>
          <p:cNvPr id="5" name="4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8"/>
            </a:pPr>
            <a:r>
              <a:rPr lang="es-PE" sz="3000" dirty="0"/>
              <a:t>Modalidades de Ejecución contractual</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523" y="1206502"/>
            <a:ext cx="1765726" cy="1358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18926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2281560"/>
            <a:ext cx="12192000" cy="25608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10" name="3 Rectángulo"/>
          <p:cNvSpPr>
            <a:spLocks noChangeArrowheads="1"/>
          </p:cNvSpPr>
          <p:nvPr/>
        </p:nvSpPr>
        <p:spPr bwMode="auto">
          <a:xfrm>
            <a:off x="0" y="2830746"/>
            <a:ext cx="11703223"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PE" altLang="es-PE" sz="6000" b="1" dirty="0">
                <a:latin typeface="Calibri" pitchFamily="34" charset="0"/>
              </a:rPr>
              <a:t>El Comité de Selección y el OEC</a:t>
            </a:r>
          </a:p>
          <a:p>
            <a:pPr algn="r"/>
            <a:r>
              <a:rPr lang="es-PE" altLang="es-PE" dirty="0">
                <a:solidFill>
                  <a:schemeClr val="tx1">
                    <a:lumMod val="75000"/>
                    <a:lumOff val="25000"/>
                  </a:schemeClr>
                </a:solidFill>
                <a:latin typeface="Calibri" pitchFamily="34" charset="0"/>
              </a:rPr>
              <a:t>Ley de Contrataciones del Estado (Ley 30225 </a:t>
            </a:r>
            <a:r>
              <a:rPr lang="es-PE" altLang="es-PE" dirty="0" smtClean="0">
                <a:solidFill>
                  <a:schemeClr val="tx1">
                    <a:lumMod val="75000"/>
                    <a:lumOff val="25000"/>
                  </a:schemeClr>
                </a:solidFill>
                <a:latin typeface="Calibri" pitchFamily="34" charset="0"/>
              </a:rPr>
              <a:t>)</a:t>
            </a:r>
            <a:endParaRPr lang="es-PE" altLang="es-PE" dirty="0">
              <a:solidFill>
                <a:schemeClr val="tx1">
                  <a:lumMod val="75000"/>
                  <a:lumOff val="25000"/>
                </a:schemeClr>
              </a:solidFill>
              <a:latin typeface="Calibri" pitchFamily="34" charset="0"/>
            </a:endParaRPr>
          </a:p>
        </p:txBody>
      </p:sp>
      <p:cxnSp>
        <p:nvCxnSpPr>
          <p:cNvPr id="5" name="4 Conector recto"/>
          <p:cNvCxnSpPr/>
          <p:nvPr/>
        </p:nvCxnSpPr>
        <p:spPr>
          <a:xfrm>
            <a:off x="10028574" y="5882297"/>
            <a:ext cx="0" cy="58107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3 Marcador de número de diapositiva"/>
          <p:cNvSpPr>
            <a:spLocks noGrp="1"/>
          </p:cNvSpPr>
          <p:nvPr>
            <p:ph type="sldNum" sz="quarter" idx="12"/>
          </p:nvPr>
        </p:nvSpPr>
        <p:spPr/>
        <p:txBody>
          <a:bodyPr/>
          <a:lstStyle/>
          <a:p>
            <a:fld id="{2A864C4F-F769-48C8-A6FA-9877BE736759}" type="slidenum">
              <a:rPr lang="es-PE" smtClean="0"/>
              <a:pPr/>
              <a:t>25</a:t>
            </a:fld>
            <a:endParaRPr lang="es-PE"/>
          </a:p>
        </p:txBody>
      </p:sp>
    </p:spTree>
    <p:extLst>
      <p:ext uri="{BB962C8B-B14F-4D97-AF65-F5344CB8AC3E}">
        <p14:creationId xmlns:p14="http://schemas.microsoft.com/office/powerpoint/2010/main" val="22594480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26</a:t>
            </a:fld>
            <a:endParaRPr lang="es-PE"/>
          </a:p>
        </p:txBody>
      </p:sp>
      <p:sp>
        <p:nvSpPr>
          <p:cNvPr id="64515" name="Rectangle 3"/>
          <p:cNvSpPr>
            <a:spLocks noGrp="1" noChangeArrowheads="1"/>
          </p:cNvSpPr>
          <p:nvPr>
            <p:ph type="body" idx="4294967295"/>
          </p:nvPr>
        </p:nvSpPr>
        <p:spPr>
          <a:xfrm>
            <a:off x="1779588" y="1404938"/>
            <a:ext cx="10412412" cy="2997200"/>
          </a:xfrm>
        </p:spPr>
        <p:txBody>
          <a:bodyPr>
            <a:noAutofit/>
          </a:bodyPr>
          <a:lstStyle/>
          <a:p>
            <a:pPr algn="just">
              <a:lnSpc>
                <a:spcPct val="100000"/>
              </a:lnSpc>
              <a:defRPr/>
            </a:pPr>
            <a:r>
              <a:rPr lang="es-ES" sz="2400" dirty="0" smtClean="0">
                <a:latin typeface="Calibri" pitchFamily="34" charset="0"/>
              </a:rPr>
              <a:t>Competentes </a:t>
            </a:r>
            <a:r>
              <a:rPr lang="es-ES" sz="2400" dirty="0">
                <a:latin typeface="Calibri" pitchFamily="34" charset="0"/>
              </a:rPr>
              <a:t>para preparar documentos del procedimiento, adoptar decisiones y realizar todo acto necesario para su </a:t>
            </a:r>
            <a:r>
              <a:rPr lang="es-ES" sz="2400" dirty="0" smtClean="0">
                <a:latin typeface="Calibri" pitchFamily="34" charset="0"/>
              </a:rPr>
              <a:t>desarrollo hasta su culminación.</a:t>
            </a:r>
            <a:endParaRPr lang="es-ES" sz="2400" dirty="0">
              <a:latin typeface="Calibri" pitchFamily="34" charset="0"/>
            </a:endParaRPr>
          </a:p>
          <a:p>
            <a:pPr algn="just">
              <a:lnSpc>
                <a:spcPct val="100000"/>
              </a:lnSpc>
              <a:defRPr/>
            </a:pPr>
            <a:r>
              <a:rPr lang="es-ES" sz="2400" dirty="0">
                <a:solidFill>
                  <a:srgbClr val="FF0000"/>
                </a:solidFill>
                <a:latin typeface="Calibri" pitchFamily="34" charset="0"/>
              </a:rPr>
              <a:t>No puede modificar información del expediente de </a:t>
            </a:r>
            <a:r>
              <a:rPr lang="es-ES" sz="2400" dirty="0" smtClean="0">
                <a:solidFill>
                  <a:srgbClr val="FF0000"/>
                </a:solidFill>
                <a:latin typeface="Calibri" pitchFamily="34" charset="0"/>
              </a:rPr>
              <a:t>contratación. </a:t>
            </a:r>
            <a:endParaRPr lang="es-ES" sz="2400" dirty="0">
              <a:solidFill>
                <a:srgbClr val="FF0000"/>
              </a:solidFill>
              <a:latin typeface="Calibri" pitchFamily="34" charset="0"/>
            </a:endParaRPr>
          </a:p>
          <a:p>
            <a:pPr algn="just">
              <a:lnSpc>
                <a:spcPct val="100000"/>
              </a:lnSpc>
              <a:defRPr/>
            </a:pPr>
            <a:r>
              <a:rPr lang="es-PE" altLang="es-PE" sz="2400" dirty="0" smtClean="0">
                <a:latin typeface="Calibri" pitchFamily="34" charset="0"/>
              </a:rPr>
              <a:t>En </a:t>
            </a:r>
            <a:r>
              <a:rPr lang="es-PE" altLang="es-PE" sz="2400" dirty="0">
                <a:latin typeface="Calibri" pitchFamily="34" charset="0"/>
              </a:rPr>
              <a:t>licitación pública, concurso público </a:t>
            </a:r>
            <a:r>
              <a:rPr lang="es-PE" altLang="es-PE" sz="2400" dirty="0">
                <a:solidFill>
                  <a:srgbClr val="FF0000"/>
                </a:solidFill>
                <a:latin typeface="Calibri" pitchFamily="34" charset="0"/>
              </a:rPr>
              <a:t>y selección de consultores individuales</a:t>
            </a:r>
            <a:r>
              <a:rPr lang="es-PE" altLang="es-PE" sz="2400" dirty="0">
                <a:latin typeface="Calibri" pitchFamily="34" charset="0"/>
              </a:rPr>
              <a:t>, la Entidad designa un </a:t>
            </a:r>
            <a:r>
              <a:rPr lang="es-PE" altLang="es-PE" sz="2400" dirty="0" smtClean="0">
                <a:latin typeface="Calibri" pitchFamily="34" charset="0"/>
              </a:rPr>
              <a:t>Comité </a:t>
            </a:r>
            <a:r>
              <a:rPr lang="es-PE" altLang="es-PE" sz="2400" dirty="0">
                <a:solidFill>
                  <a:srgbClr val="FF0000"/>
                </a:solidFill>
                <a:latin typeface="Calibri" pitchFamily="34" charset="0"/>
              </a:rPr>
              <a:t>de </a:t>
            </a:r>
            <a:r>
              <a:rPr lang="es-PE" altLang="es-PE" sz="2400" dirty="0" smtClean="0">
                <a:solidFill>
                  <a:srgbClr val="FF0000"/>
                </a:solidFill>
                <a:latin typeface="Calibri" pitchFamily="34" charset="0"/>
              </a:rPr>
              <a:t>Selección </a:t>
            </a:r>
            <a:r>
              <a:rPr lang="es-PE" altLang="es-PE" sz="2400" dirty="0">
                <a:latin typeface="Calibri" pitchFamily="34" charset="0"/>
              </a:rPr>
              <a:t>para cada procedimiento de selección.</a:t>
            </a:r>
          </a:p>
          <a:p>
            <a:pPr algn="just">
              <a:lnSpc>
                <a:spcPct val="100000"/>
              </a:lnSpc>
              <a:defRPr/>
            </a:pPr>
            <a:r>
              <a:rPr lang="es-PE" altLang="es-PE" sz="2400" dirty="0">
                <a:solidFill>
                  <a:srgbClr val="FF0000"/>
                </a:solidFill>
                <a:latin typeface="Calibri" pitchFamily="34" charset="0"/>
              </a:rPr>
              <a:t>El OEC tiene a su cago la subasta inversa electrónica, la adjudicación simplificada, la comparación de precios y la contratación directa.</a:t>
            </a:r>
          </a:p>
          <a:p>
            <a:pPr algn="just">
              <a:lnSpc>
                <a:spcPct val="100000"/>
              </a:lnSpc>
              <a:defRPr/>
            </a:pPr>
            <a:r>
              <a:rPr lang="es-PE" altLang="es-PE" sz="2400" dirty="0">
                <a:latin typeface="Calibri" pitchFamily="34" charset="0"/>
              </a:rPr>
              <a:t>En la subasta inversa electrónica </a:t>
            </a:r>
            <a:r>
              <a:rPr lang="es-PE" altLang="es-PE" sz="2400" dirty="0">
                <a:solidFill>
                  <a:srgbClr val="FF0000"/>
                </a:solidFill>
                <a:latin typeface="Calibri" pitchFamily="34" charset="0"/>
              </a:rPr>
              <a:t>y en la adjudicación simplificada</a:t>
            </a:r>
            <a:r>
              <a:rPr lang="es-PE" altLang="es-PE" sz="2400" dirty="0">
                <a:latin typeface="Calibri" pitchFamily="34" charset="0"/>
              </a:rPr>
              <a:t>, la Entidad puede designar </a:t>
            </a:r>
            <a:r>
              <a:rPr lang="es-PE" altLang="es-PE" sz="2400" dirty="0" smtClean="0">
                <a:latin typeface="Calibri" pitchFamily="34" charset="0"/>
              </a:rPr>
              <a:t>Comité </a:t>
            </a:r>
            <a:r>
              <a:rPr lang="es-PE" altLang="es-PE" sz="2400" dirty="0">
                <a:solidFill>
                  <a:srgbClr val="FF0000"/>
                </a:solidFill>
                <a:latin typeface="Calibri" pitchFamily="34" charset="0"/>
              </a:rPr>
              <a:t>de </a:t>
            </a:r>
            <a:r>
              <a:rPr lang="es-PE" altLang="es-PE" sz="2400" dirty="0" smtClean="0">
                <a:solidFill>
                  <a:srgbClr val="FF0000"/>
                </a:solidFill>
                <a:latin typeface="Calibri" pitchFamily="34" charset="0"/>
              </a:rPr>
              <a:t>Selección</a:t>
            </a:r>
            <a:r>
              <a:rPr lang="es-PE" altLang="es-PE" sz="2400" dirty="0">
                <a:latin typeface="Calibri" pitchFamily="34" charset="0"/>
              </a:rPr>
              <a:t>, cuando lo considere necesario</a:t>
            </a:r>
            <a:r>
              <a:rPr lang="es-PE" altLang="es-PE" sz="2400" dirty="0" smtClean="0">
                <a:latin typeface="Calibri" pitchFamily="34" charset="0"/>
              </a:rPr>
              <a:t>.</a:t>
            </a:r>
          </a:p>
          <a:p>
            <a:pPr>
              <a:lnSpc>
                <a:spcPct val="100000"/>
              </a:lnSpc>
            </a:pPr>
            <a:r>
              <a:rPr lang="es-ES" sz="2400" dirty="0" smtClean="0">
                <a:latin typeface="Calibri" pitchFamily="34" charset="0"/>
              </a:rPr>
              <a:t>En obras </a:t>
            </a:r>
            <a:r>
              <a:rPr lang="es-ES" sz="2400" dirty="0">
                <a:latin typeface="Calibri" pitchFamily="34" charset="0"/>
              </a:rPr>
              <a:t>y consultoría de obras  siempre </a:t>
            </a:r>
            <a:r>
              <a:rPr lang="es-ES" sz="2400" dirty="0" smtClean="0">
                <a:latin typeface="Calibri" pitchFamily="34" charset="0"/>
              </a:rPr>
              <a:t>debe designarse </a:t>
            </a:r>
            <a:r>
              <a:rPr lang="es-PE" altLang="es-PE" sz="2400" dirty="0" smtClean="0">
                <a:latin typeface="Calibri" pitchFamily="34" charset="0"/>
              </a:rPr>
              <a:t>Comité </a:t>
            </a:r>
            <a:r>
              <a:rPr lang="es-PE" altLang="es-PE" sz="2400" dirty="0" smtClean="0">
                <a:solidFill>
                  <a:srgbClr val="FF0000"/>
                </a:solidFill>
                <a:latin typeface="Calibri" pitchFamily="34" charset="0"/>
              </a:rPr>
              <a:t>de Selección</a:t>
            </a:r>
            <a:r>
              <a:rPr lang="es-PE" altLang="es-PE" sz="2400" dirty="0" smtClean="0">
                <a:latin typeface="Calibri" pitchFamily="34" charset="0"/>
              </a:rPr>
              <a:t>.</a:t>
            </a:r>
          </a:p>
          <a:p>
            <a:endParaRPr lang="es-PE" altLang="es-PE" sz="2400" dirty="0" smtClean="0">
              <a:latin typeface="Calibri" pitchFamily="34" charset="0"/>
            </a:endParaRPr>
          </a:p>
          <a:p>
            <a:endParaRPr lang="es-ES" sz="2400" dirty="0">
              <a:latin typeface="Calibri" pitchFamily="34" charset="0"/>
            </a:endParaRPr>
          </a:p>
          <a:p>
            <a:pPr algn="just">
              <a:lnSpc>
                <a:spcPct val="100000"/>
              </a:lnSpc>
              <a:defRPr/>
            </a:pPr>
            <a:endParaRPr lang="es-PE" altLang="es-PE" sz="2400" dirty="0">
              <a:latin typeface="Calibri" pitchFamily="34" charset="0"/>
            </a:endParaRPr>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a:pPr>
            <a:r>
              <a:rPr lang="es-PE" sz="3000" dirty="0" smtClean="0">
                <a:solidFill>
                  <a:srgbClr val="FF0000"/>
                </a:solidFill>
                <a:latin typeface="Calibri" pitchFamily="34" charset="0"/>
                <a:cs typeface="Arial" charset="0"/>
              </a:rPr>
              <a:t>Comité de Selección </a:t>
            </a:r>
            <a:r>
              <a:rPr lang="es-PE" sz="3000" dirty="0" smtClean="0">
                <a:latin typeface="Calibri" pitchFamily="34" charset="0"/>
                <a:cs typeface="Arial" charset="0"/>
              </a:rPr>
              <a:t>/OEC</a:t>
            </a:r>
          </a:p>
        </p:txBody>
      </p:sp>
    </p:spTree>
    <p:extLst>
      <p:ext uri="{BB962C8B-B14F-4D97-AF65-F5344CB8AC3E}">
        <p14:creationId xmlns:p14="http://schemas.microsoft.com/office/powerpoint/2010/main" val="270267807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27</a:t>
            </a:fld>
            <a:endParaRPr lang="es-PE"/>
          </a:p>
        </p:txBody>
      </p:sp>
      <p:sp>
        <p:nvSpPr>
          <p:cNvPr id="69635" name="Rectangle 3"/>
          <p:cNvSpPr>
            <a:spLocks noGrp="1" noChangeArrowheads="1"/>
          </p:cNvSpPr>
          <p:nvPr>
            <p:ph idx="4294967295"/>
          </p:nvPr>
        </p:nvSpPr>
        <p:spPr>
          <a:xfrm>
            <a:off x="1751013" y="1685925"/>
            <a:ext cx="10440987" cy="5002213"/>
          </a:xfrm>
        </p:spPr>
        <p:txBody>
          <a:bodyPr>
            <a:normAutofit fontScale="70000" lnSpcReduction="20000"/>
          </a:bodyPr>
          <a:lstStyle/>
          <a:p>
            <a:pPr algn="just">
              <a:lnSpc>
                <a:spcPct val="120000"/>
              </a:lnSpc>
              <a:defRPr/>
            </a:pPr>
            <a:r>
              <a:rPr lang="es-PE" altLang="es-PE" sz="3100" dirty="0" smtClean="0">
                <a:latin typeface="Calibri" pitchFamily="34" charset="0"/>
              </a:rPr>
              <a:t>3 integrantes, </a:t>
            </a:r>
            <a:r>
              <a:rPr lang="es-PE" altLang="es-PE" sz="3100" dirty="0">
                <a:latin typeface="Calibri" pitchFamily="34" charset="0"/>
              </a:rPr>
              <a:t>de los cuales </a:t>
            </a:r>
            <a:r>
              <a:rPr lang="es-PE" altLang="es-PE" sz="3100" dirty="0" smtClean="0">
                <a:latin typeface="Calibri" pitchFamily="34" charset="0"/>
              </a:rPr>
              <a:t>1 debe </a:t>
            </a:r>
            <a:r>
              <a:rPr lang="es-PE" altLang="es-PE" sz="3100" dirty="0">
                <a:latin typeface="Calibri" pitchFamily="34" charset="0"/>
              </a:rPr>
              <a:t>pertenecer al OEC y por lo menos </a:t>
            </a:r>
            <a:r>
              <a:rPr lang="es-PE" altLang="es-PE" sz="3100" dirty="0" smtClean="0">
                <a:latin typeface="Calibri" pitchFamily="34" charset="0"/>
              </a:rPr>
              <a:t>1 </a:t>
            </a:r>
            <a:r>
              <a:rPr lang="es-PE" altLang="es-PE" sz="3100" dirty="0">
                <a:latin typeface="Calibri" pitchFamily="34" charset="0"/>
              </a:rPr>
              <a:t>debe tener conocimiento en el objeto de la </a:t>
            </a:r>
            <a:r>
              <a:rPr lang="es-PE" altLang="es-PE" sz="3100" dirty="0" smtClean="0">
                <a:latin typeface="Calibri" pitchFamily="34" charset="0"/>
              </a:rPr>
              <a:t>contratación, </a:t>
            </a:r>
            <a:r>
              <a:rPr lang="es-PE" altLang="es-PE" sz="3100" dirty="0" smtClean="0">
                <a:solidFill>
                  <a:srgbClr val="FF0000"/>
                </a:solidFill>
                <a:latin typeface="Calibri" pitchFamily="34" charset="0"/>
              </a:rPr>
              <a:t>y para ejecución de obras y consultoría, </a:t>
            </a:r>
            <a:r>
              <a:rPr lang="es-PE" altLang="es-PE" sz="3100" dirty="0">
                <a:solidFill>
                  <a:srgbClr val="FF0000"/>
                </a:solidFill>
                <a:latin typeface="Calibri" pitchFamily="34" charset="0"/>
              </a:rPr>
              <a:t>por lo menos </a:t>
            </a:r>
            <a:r>
              <a:rPr lang="es-PE" altLang="es-PE" sz="3100" dirty="0" smtClean="0">
                <a:solidFill>
                  <a:srgbClr val="FF0000"/>
                </a:solidFill>
                <a:latin typeface="Calibri" pitchFamily="34" charset="0"/>
              </a:rPr>
              <a:t>2 </a:t>
            </a:r>
            <a:r>
              <a:rPr lang="es-PE" altLang="es-PE" sz="3100" dirty="0">
                <a:solidFill>
                  <a:srgbClr val="FF0000"/>
                </a:solidFill>
                <a:latin typeface="Calibri" pitchFamily="34" charset="0"/>
              </a:rPr>
              <a:t>deben contar con conocimiento </a:t>
            </a:r>
            <a:r>
              <a:rPr lang="es-PE" altLang="es-PE" sz="3100" dirty="0" smtClean="0">
                <a:solidFill>
                  <a:srgbClr val="FF0000"/>
                </a:solidFill>
                <a:latin typeface="Calibri" pitchFamily="34" charset="0"/>
              </a:rPr>
              <a:t>técnico.</a:t>
            </a:r>
            <a:endParaRPr lang="es-PE" altLang="es-PE" sz="3100" dirty="0">
              <a:solidFill>
                <a:srgbClr val="FF0000"/>
              </a:solidFill>
              <a:latin typeface="Calibri" pitchFamily="34" charset="0"/>
            </a:endParaRPr>
          </a:p>
          <a:p>
            <a:pPr algn="just">
              <a:lnSpc>
                <a:spcPct val="120000"/>
              </a:lnSpc>
              <a:defRPr/>
            </a:pPr>
            <a:r>
              <a:rPr lang="es-PE" altLang="es-PE" sz="3100" dirty="0" smtClean="0">
                <a:latin typeface="Calibri" pitchFamily="34" charset="0"/>
              </a:rPr>
              <a:t>Se puede </a:t>
            </a:r>
            <a:r>
              <a:rPr lang="es-PE" altLang="es-PE" sz="3100" dirty="0">
                <a:latin typeface="Calibri" pitchFamily="34" charset="0"/>
              </a:rPr>
              <a:t>contratar expertos </a:t>
            </a:r>
            <a:r>
              <a:rPr lang="es-PE" altLang="es-PE" sz="3100" dirty="0" smtClean="0">
                <a:latin typeface="Calibri" pitchFamily="34" charset="0"/>
              </a:rPr>
              <a:t>independientes, cuando no </a:t>
            </a:r>
            <a:r>
              <a:rPr lang="es-PE" altLang="es-PE" sz="3100" dirty="0">
                <a:latin typeface="Calibri" pitchFamily="34" charset="0"/>
              </a:rPr>
              <a:t>cuente con </a:t>
            </a:r>
            <a:r>
              <a:rPr lang="es-PE" altLang="es-PE" sz="3100" dirty="0" smtClean="0">
                <a:latin typeface="Calibri" pitchFamily="34" charset="0"/>
              </a:rPr>
              <a:t>especialistas </a:t>
            </a:r>
          </a:p>
          <a:p>
            <a:pPr algn="just">
              <a:lnSpc>
                <a:spcPct val="120000"/>
              </a:lnSpc>
              <a:defRPr/>
            </a:pPr>
            <a:r>
              <a:rPr lang="es-ES_tradnl" altLang="es-PE" sz="3100" dirty="0" smtClean="0">
                <a:latin typeface="Calibri" pitchFamily="34" charset="0"/>
              </a:rPr>
              <a:t>Están impedidos de ser miembros: </a:t>
            </a:r>
          </a:p>
          <a:p>
            <a:pPr marL="615950" lvl="1" indent="-342900" algn="just">
              <a:lnSpc>
                <a:spcPct val="120000"/>
              </a:lnSpc>
              <a:spcBef>
                <a:spcPts val="1000"/>
              </a:spcBef>
              <a:buFont typeface="Calibri" pitchFamily="34" charset="0"/>
              <a:buChar char="-"/>
              <a:defRPr/>
            </a:pPr>
            <a:r>
              <a:rPr lang="es-ES_tradnl" altLang="es-PE" sz="3100" dirty="0">
                <a:latin typeface="Calibri" pitchFamily="34" charset="0"/>
              </a:rPr>
              <a:t>Titular de la Entidad.</a:t>
            </a:r>
          </a:p>
          <a:p>
            <a:pPr marL="615950" lvl="1" indent="-342900" algn="just">
              <a:lnSpc>
                <a:spcPct val="120000"/>
              </a:lnSpc>
              <a:spcBef>
                <a:spcPts val="1000"/>
              </a:spcBef>
              <a:buFont typeface="Calibri" pitchFamily="34" charset="0"/>
              <a:buChar char="-"/>
              <a:defRPr/>
            </a:pPr>
            <a:r>
              <a:rPr lang="es-ES_tradnl" altLang="es-PE" sz="3100" dirty="0">
                <a:latin typeface="Calibri" pitchFamily="34" charset="0"/>
              </a:rPr>
              <a:t>Servidores públicos que tengan atribuciones de control o fiscalización, salvo que servidor del OCI </a:t>
            </a:r>
            <a:r>
              <a:rPr lang="es-ES_tradnl" altLang="es-PE" sz="3100" dirty="0" smtClean="0">
                <a:solidFill>
                  <a:srgbClr val="FF0000"/>
                </a:solidFill>
                <a:latin typeface="Calibri" pitchFamily="34" charset="0"/>
              </a:rPr>
              <a:t>sea </a:t>
            </a:r>
            <a:r>
              <a:rPr lang="es-ES_tradnl" altLang="es-PE" sz="3100" dirty="0">
                <a:solidFill>
                  <a:srgbClr val="FF0000"/>
                </a:solidFill>
                <a:latin typeface="Calibri" pitchFamily="34" charset="0"/>
              </a:rPr>
              <a:t>el miembro con conocimiento técnico.</a:t>
            </a:r>
          </a:p>
          <a:p>
            <a:pPr marL="615950" lvl="1" indent="-342900" algn="just">
              <a:lnSpc>
                <a:spcPct val="120000"/>
              </a:lnSpc>
              <a:spcBef>
                <a:spcPts val="1000"/>
              </a:spcBef>
              <a:buFont typeface="Calibri" pitchFamily="34" charset="0"/>
              <a:buChar char="-"/>
              <a:defRPr/>
            </a:pPr>
            <a:r>
              <a:rPr lang="es-ES_tradnl" altLang="es-PE" sz="3100" dirty="0">
                <a:latin typeface="Calibri" pitchFamily="34" charset="0"/>
              </a:rPr>
              <a:t>Servidores que </a:t>
            </a:r>
            <a:r>
              <a:rPr lang="es-ES_tradnl" altLang="es-PE" sz="3100" dirty="0">
                <a:solidFill>
                  <a:srgbClr val="FF0000"/>
                </a:solidFill>
                <a:latin typeface="Calibri" pitchFamily="34" charset="0"/>
              </a:rPr>
              <a:t>por disposición normativa o </a:t>
            </a:r>
            <a:r>
              <a:rPr lang="es-ES_tradnl" altLang="es-PE" sz="3100" dirty="0">
                <a:latin typeface="Calibri" pitchFamily="34" charset="0"/>
              </a:rPr>
              <a:t>delegación hayan aprobado  expediente </a:t>
            </a:r>
            <a:r>
              <a:rPr lang="es-ES_tradnl" altLang="es-PE" sz="3100" dirty="0">
                <a:solidFill>
                  <a:srgbClr val="FF0000"/>
                </a:solidFill>
                <a:latin typeface="Calibri" pitchFamily="34" charset="0"/>
              </a:rPr>
              <a:t>o documentos del procedimiento de selección</a:t>
            </a:r>
            <a:r>
              <a:rPr lang="es-ES_tradnl" altLang="es-PE" sz="3100" dirty="0">
                <a:latin typeface="Calibri" pitchFamily="34" charset="0"/>
              </a:rPr>
              <a:t>, designado comité de selección o </a:t>
            </a:r>
            <a:r>
              <a:rPr lang="es-ES_tradnl" altLang="es-PE" sz="3100" dirty="0" smtClean="0">
                <a:latin typeface="Calibri" pitchFamily="34" charset="0"/>
              </a:rPr>
              <a:t>tengan facultades para resolver </a:t>
            </a:r>
            <a:r>
              <a:rPr lang="es-ES_tradnl" altLang="es-PE" sz="3100" dirty="0">
                <a:latin typeface="Calibri" pitchFamily="34" charset="0"/>
              </a:rPr>
              <a:t>recurso de apelación.</a:t>
            </a:r>
            <a:endParaRPr lang="es-PE" altLang="es-PE" sz="3100" dirty="0">
              <a:latin typeface="Calibri" pitchFamily="34" charset="0"/>
            </a:endParaRPr>
          </a:p>
          <a:p>
            <a:pPr marL="0" indent="0" algn="just">
              <a:lnSpc>
                <a:spcPct val="100000"/>
              </a:lnSpc>
              <a:buNone/>
              <a:defRPr/>
            </a:pPr>
            <a:endParaRPr lang="es-PE" altLang="es-PE" sz="2400" dirty="0">
              <a:latin typeface="Calibri" pitchFamily="34" charset="0"/>
            </a:endParaRPr>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2"/>
            </a:pPr>
            <a:r>
              <a:rPr lang="es-PE" sz="3000" dirty="0" smtClean="0">
                <a:solidFill>
                  <a:srgbClr val="FF0000"/>
                </a:solidFill>
                <a:latin typeface="Calibri" pitchFamily="34" charset="0"/>
                <a:cs typeface="Arial" charset="0"/>
              </a:rPr>
              <a:t>Conformación del Comité </a:t>
            </a:r>
            <a:r>
              <a:rPr lang="es-PE" sz="3000" dirty="0">
                <a:solidFill>
                  <a:srgbClr val="FF0000"/>
                </a:solidFill>
                <a:latin typeface="Calibri" pitchFamily="34" charset="0"/>
                <a:cs typeface="Arial" charset="0"/>
              </a:rPr>
              <a:t>de </a:t>
            </a:r>
            <a:r>
              <a:rPr lang="es-PE" sz="3000" dirty="0" smtClean="0">
                <a:solidFill>
                  <a:srgbClr val="FF0000"/>
                </a:solidFill>
                <a:latin typeface="Calibri" pitchFamily="34" charset="0"/>
                <a:cs typeface="Arial" charset="0"/>
              </a:rPr>
              <a:t>Selección</a:t>
            </a:r>
            <a:endParaRPr lang="es-PE" sz="3000" dirty="0">
              <a:solidFill>
                <a:srgbClr val="FF0000"/>
              </a:solidFill>
              <a:latin typeface="Calibri" pitchFamily="34" charset="0"/>
              <a:cs typeface="Arial" charset="0"/>
            </a:endParaRPr>
          </a:p>
        </p:txBody>
      </p:sp>
    </p:spTree>
    <p:extLst>
      <p:ext uri="{BB962C8B-B14F-4D97-AF65-F5344CB8AC3E}">
        <p14:creationId xmlns:p14="http://schemas.microsoft.com/office/powerpoint/2010/main" val="409939401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28</a:t>
            </a:fld>
            <a:endParaRPr lang="es-PE"/>
          </a:p>
        </p:txBody>
      </p:sp>
      <p:sp>
        <p:nvSpPr>
          <p:cNvPr id="69635" name="Rectangle 3"/>
          <p:cNvSpPr>
            <a:spLocks noGrp="1" noChangeArrowheads="1"/>
          </p:cNvSpPr>
          <p:nvPr>
            <p:ph idx="4294967295"/>
          </p:nvPr>
        </p:nvSpPr>
        <p:spPr>
          <a:xfrm>
            <a:off x="1736725" y="1487488"/>
            <a:ext cx="10455275" cy="5200650"/>
          </a:xfrm>
        </p:spPr>
        <p:txBody>
          <a:bodyPr>
            <a:normAutofit fontScale="92500" lnSpcReduction="10000"/>
          </a:bodyPr>
          <a:lstStyle/>
          <a:p>
            <a:pPr marL="228600" lvl="1" algn="just">
              <a:lnSpc>
                <a:spcPct val="100000"/>
              </a:lnSpc>
              <a:spcBef>
                <a:spcPts val="1000"/>
              </a:spcBef>
              <a:defRPr/>
            </a:pPr>
            <a:r>
              <a:rPr lang="es-PE" dirty="0" smtClean="0">
                <a:latin typeface="Calibri" pitchFamily="34" charset="0"/>
              </a:rPr>
              <a:t>Designación</a:t>
            </a:r>
            <a:r>
              <a:rPr lang="es-PE" dirty="0">
                <a:latin typeface="Calibri" pitchFamily="34" charset="0"/>
              </a:rPr>
              <a:t>: Titular de la Entidad (facultad delegable) por escrito, Titulares y sus suplentes y al </a:t>
            </a:r>
            <a:r>
              <a:rPr lang="es-PE" dirty="0" smtClean="0">
                <a:latin typeface="Calibri" pitchFamily="34" charset="0"/>
              </a:rPr>
              <a:t>Presidente. </a:t>
            </a:r>
            <a:endParaRPr lang="es-ES" dirty="0">
              <a:latin typeface="Calibri" pitchFamily="34" charset="0"/>
            </a:endParaRPr>
          </a:p>
          <a:p>
            <a:pPr marL="228600" lvl="1" algn="just">
              <a:lnSpc>
                <a:spcPct val="100000"/>
              </a:lnSpc>
              <a:spcBef>
                <a:spcPts val="1000"/>
              </a:spcBef>
              <a:defRPr/>
            </a:pPr>
            <a:r>
              <a:rPr lang="es-ES" altLang="es-PE" dirty="0">
                <a:latin typeface="Calibri" pitchFamily="34" charset="0"/>
              </a:rPr>
              <a:t>Para sesionar se requiere la presencia de todos los miembros, en caso de ausencia del titular lo reemplaza su suplente. Entidad evalúa </a:t>
            </a:r>
            <a:r>
              <a:rPr lang="es-ES" altLang="es-PE" dirty="0" smtClean="0">
                <a:latin typeface="Calibri" pitchFamily="34" charset="0"/>
              </a:rPr>
              <a:t>el motivo de la ausencia del titular a efectos de determinar responsabilidad, si la hubiere.</a:t>
            </a:r>
          </a:p>
          <a:p>
            <a:pPr marL="228600" lvl="1" algn="just">
              <a:lnSpc>
                <a:spcPct val="100000"/>
              </a:lnSpc>
              <a:spcBef>
                <a:spcPts val="1000"/>
              </a:spcBef>
              <a:defRPr/>
            </a:pPr>
            <a:r>
              <a:rPr lang="es-ES" altLang="es-PE" dirty="0" smtClean="0">
                <a:latin typeface="Calibri" pitchFamily="34" charset="0"/>
              </a:rPr>
              <a:t>Acuerdos se adoptan por unanimidad </a:t>
            </a:r>
            <a:r>
              <a:rPr lang="es-ES" altLang="es-PE" dirty="0">
                <a:latin typeface="Calibri" pitchFamily="34" charset="0"/>
              </a:rPr>
              <a:t>o </a:t>
            </a:r>
            <a:r>
              <a:rPr lang="es-ES" altLang="es-PE" dirty="0" smtClean="0">
                <a:latin typeface="Calibri" pitchFamily="34" charset="0"/>
              </a:rPr>
              <a:t>mayoría </a:t>
            </a:r>
            <a:r>
              <a:rPr lang="es-ES" altLang="es-PE" dirty="0">
                <a:latin typeface="Calibri" pitchFamily="34" charset="0"/>
              </a:rPr>
              <a:t>(no cabe abstención</a:t>
            </a:r>
            <a:r>
              <a:rPr lang="es-ES" altLang="es-PE" dirty="0" smtClean="0">
                <a:latin typeface="Calibri" pitchFamily="34" charset="0"/>
              </a:rPr>
              <a:t>) y deben </a:t>
            </a:r>
            <a:r>
              <a:rPr lang="es-ES" altLang="es-PE" dirty="0">
                <a:latin typeface="Calibri" pitchFamily="34" charset="0"/>
              </a:rPr>
              <a:t>figurar en actas suscritas con votaciones y fundamentación de los votos discrepantes, que se incorporan al expediente de </a:t>
            </a:r>
            <a:r>
              <a:rPr lang="es-ES" altLang="es-PE" dirty="0" smtClean="0">
                <a:latin typeface="Calibri" pitchFamily="34" charset="0"/>
              </a:rPr>
              <a:t>contratación. </a:t>
            </a:r>
            <a:endParaRPr lang="es-ES" altLang="es-PE" dirty="0">
              <a:latin typeface="Calibri" pitchFamily="34" charset="0"/>
            </a:endParaRPr>
          </a:p>
          <a:p>
            <a:pPr marL="228600" lvl="1" algn="just">
              <a:lnSpc>
                <a:spcPct val="100000"/>
              </a:lnSpc>
              <a:spcBef>
                <a:spcPts val="1000"/>
              </a:spcBef>
              <a:defRPr/>
            </a:pPr>
            <a:r>
              <a:rPr lang="es-ES" altLang="es-PE" dirty="0">
                <a:latin typeface="Calibri" pitchFamily="34" charset="0"/>
              </a:rPr>
              <a:t>Responsabilidad solidaria de todos sus integrantes, salvo voto </a:t>
            </a:r>
            <a:r>
              <a:rPr lang="es-ES" altLang="es-PE" dirty="0" smtClean="0">
                <a:latin typeface="Calibri" pitchFamily="34" charset="0"/>
              </a:rPr>
              <a:t>discrepante.</a:t>
            </a:r>
            <a:endParaRPr lang="es-ES" altLang="es-PE" dirty="0">
              <a:latin typeface="Calibri" pitchFamily="34" charset="0"/>
            </a:endParaRPr>
          </a:p>
          <a:p>
            <a:pPr marL="228600" lvl="1" algn="just">
              <a:lnSpc>
                <a:spcPct val="100000"/>
              </a:lnSpc>
              <a:spcBef>
                <a:spcPts val="1000"/>
              </a:spcBef>
              <a:defRPr/>
            </a:pPr>
            <a:r>
              <a:rPr lang="es-ES" altLang="es-PE" dirty="0" smtClean="0">
                <a:latin typeface="Calibri" pitchFamily="34" charset="0"/>
              </a:rPr>
              <a:t>Miembros no pueden renunciar y solo </a:t>
            </a:r>
            <a:r>
              <a:rPr lang="es-PE" altLang="es-PE" dirty="0" smtClean="0">
                <a:latin typeface="Calibri" pitchFamily="34" charset="0"/>
              </a:rPr>
              <a:t>pueden </a:t>
            </a:r>
            <a:r>
              <a:rPr lang="es-PE" altLang="es-PE" dirty="0">
                <a:latin typeface="Calibri" pitchFamily="34" charset="0"/>
              </a:rPr>
              <a:t>ser </a:t>
            </a:r>
            <a:r>
              <a:rPr lang="es-PE" altLang="es-PE" dirty="0" smtClean="0">
                <a:latin typeface="Calibri" pitchFamily="34" charset="0"/>
              </a:rPr>
              <a:t>removidos por caso fortuito, fuerza mayor, cese </a:t>
            </a:r>
            <a:r>
              <a:rPr lang="es-PE" altLang="es-PE" dirty="0">
                <a:latin typeface="Calibri" pitchFamily="34" charset="0"/>
              </a:rPr>
              <a:t>en </a:t>
            </a:r>
            <a:r>
              <a:rPr lang="es-PE" altLang="es-PE" dirty="0" smtClean="0">
                <a:latin typeface="Calibri" pitchFamily="34" charset="0"/>
              </a:rPr>
              <a:t>servicio </a:t>
            </a:r>
            <a:r>
              <a:rPr lang="es-PE" altLang="es-PE" dirty="0">
                <a:solidFill>
                  <a:srgbClr val="FF0000"/>
                </a:solidFill>
                <a:latin typeface="Calibri" pitchFamily="34" charset="0"/>
              </a:rPr>
              <a:t>u otra situación </a:t>
            </a:r>
            <a:r>
              <a:rPr lang="es-PE" altLang="es-PE" dirty="0" smtClean="0">
                <a:solidFill>
                  <a:srgbClr val="FF0000"/>
                </a:solidFill>
                <a:latin typeface="Calibri" pitchFamily="34" charset="0"/>
              </a:rPr>
              <a:t>justificada</a:t>
            </a:r>
            <a:r>
              <a:rPr lang="es-PE" altLang="es-PE" dirty="0" smtClean="0">
                <a:latin typeface="Calibri" pitchFamily="34" charset="0"/>
              </a:rPr>
              <a:t>.</a:t>
            </a:r>
            <a:endParaRPr lang="es-ES" altLang="es-PE" dirty="0">
              <a:latin typeface="Calibri" pitchFamily="34" charset="0"/>
            </a:endParaRPr>
          </a:p>
          <a:p>
            <a:pPr marL="228600" lvl="1" algn="just">
              <a:lnSpc>
                <a:spcPct val="100000"/>
              </a:lnSpc>
              <a:spcBef>
                <a:spcPts val="1000"/>
              </a:spcBef>
              <a:defRPr/>
            </a:pPr>
            <a:endParaRPr lang="es-PE" altLang="es-PE" dirty="0">
              <a:latin typeface="Calibri" pitchFamily="34" charset="0"/>
            </a:endParaRPr>
          </a:p>
          <a:p>
            <a:pPr marL="0" indent="0" algn="just">
              <a:lnSpc>
                <a:spcPct val="100000"/>
              </a:lnSpc>
              <a:buNone/>
              <a:defRPr/>
            </a:pPr>
            <a:endParaRPr lang="es-PE" altLang="es-PE" sz="2400" dirty="0">
              <a:latin typeface="Calibri" pitchFamily="34" charset="0"/>
            </a:endParaRPr>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3"/>
            </a:pPr>
            <a:r>
              <a:rPr lang="es-PE" sz="3000" dirty="0" smtClean="0">
                <a:solidFill>
                  <a:srgbClr val="FF0000"/>
                </a:solidFill>
                <a:latin typeface="Calibri" pitchFamily="34" charset="0"/>
                <a:cs typeface="Arial" charset="0"/>
              </a:rPr>
              <a:t>Designación y Funcionamiento del Comité </a:t>
            </a:r>
            <a:r>
              <a:rPr lang="es-PE" sz="3000" dirty="0">
                <a:solidFill>
                  <a:srgbClr val="FF0000"/>
                </a:solidFill>
                <a:latin typeface="Calibri" pitchFamily="34" charset="0"/>
                <a:cs typeface="Arial" charset="0"/>
              </a:rPr>
              <a:t>de </a:t>
            </a:r>
            <a:r>
              <a:rPr lang="es-PE" sz="3000" dirty="0" smtClean="0">
                <a:solidFill>
                  <a:srgbClr val="FF0000"/>
                </a:solidFill>
                <a:latin typeface="Calibri" pitchFamily="34" charset="0"/>
                <a:cs typeface="Arial" charset="0"/>
              </a:rPr>
              <a:t>Selección</a:t>
            </a:r>
            <a:endParaRPr lang="es-PE" sz="3000" dirty="0">
              <a:solidFill>
                <a:srgbClr val="FF0000"/>
              </a:solidFill>
              <a:latin typeface="Calibri" pitchFamily="34" charset="0"/>
              <a:cs typeface="Arial" charset="0"/>
            </a:endParaRPr>
          </a:p>
        </p:txBody>
      </p:sp>
    </p:spTree>
    <p:extLst>
      <p:ext uri="{BB962C8B-B14F-4D97-AF65-F5344CB8AC3E}">
        <p14:creationId xmlns:p14="http://schemas.microsoft.com/office/powerpoint/2010/main" val="3798613552"/>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2281560"/>
            <a:ext cx="12192000" cy="25608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10" name="3 Rectángulo"/>
          <p:cNvSpPr>
            <a:spLocks noChangeArrowheads="1"/>
          </p:cNvSpPr>
          <p:nvPr/>
        </p:nvSpPr>
        <p:spPr bwMode="auto">
          <a:xfrm>
            <a:off x="0" y="2830746"/>
            <a:ext cx="11703223"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PE" altLang="es-PE" sz="4800" b="1" dirty="0">
                <a:latin typeface="Calibri" pitchFamily="34" charset="0"/>
              </a:rPr>
              <a:t>Documentos de Procedimientos de </a:t>
            </a:r>
            <a:r>
              <a:rPr lang="es-PE" altLang="es-PE" sz="4800" b="1" dirty="0" smtClean="0">
                <a:latin typeface="Calibri" pitchFamily="34" charset="0"/>
              </a:rPr>
              <a:t>Selección</a:t>
            </a:r>
          </a:p>
          <a:p>
            <a:pPr algn="r"/>
            <a:r>
              <a:rPr lang="es-PE" altLang="es-PE" dirty="0">
                <a:solidFill>
                  <a:schemeClr val="tx1">
                    <a:lumMod val="75000"/>
                    <a:lumOff val="25000"/>
                  </a:schemeClr>
                </a:solidFill>
                <a:latin typeface="Calibri" pitchFamily="34" charset="0"/>
              </a:rPr>
              <a:t>Ley de Contrataciones del Estado (Ley 30225 </a:t>
            </a:r>
            <a:r>
              <a:rPr lang="es-PE" altLang="es-PE" dirty="0" smtClean="0">
                <a:solidFill>
                  <a:schemeClr val="tx1">
                    <a:lumMod val="75000"/>
                    <a:lumOff val="25000"/>
                  </a:schemeClr>
                </a:solidFill>
                <a:latin typeface="Calibri" pitchFamily="34" charset="0"/>
              </a:rPr>
              <a:t>)</a:t>
            </a:r>
            <a:endParaRPr lang="es-PE" altLang="es-PE" dirty="0">
              <a:solidFill>
                <a:schemeClr val="tx1">
                  <a:lumMod val="75000"/>
                  <a:lumOff val="25000"/>
                </a:schemeClr>
              </a:solidFill>
              <a:latin typeface="Calibri" pitchFamily="34" charset="0"/>
            </a:endParaRPr>
          </a:p>
        </p:txBody>
      </p:sp>
      <p:cxnSp>
        <p:nvCxnSpPr>
          <p:cNvPr id="5" name="4 Conector recto"/>
          <p:cNvCxnSpPr/>
          <p:nvPr/>
        </p:nvCxnSpPr>
        <p:spPr>
          <a:xfrm>
            <a:off x="10028574" y="5882297"/>
            <a:ext cx="0" cy="58107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3 Marcador de número de diapositiva"/>
          <p:cNvSpPr>
            <a:spLocks noGrp="1"/>
          </p:cNvSpPr>
          <p:nvPr>
            <p:ph type="sldNum" sz="quarter" idx="12"/>
          </p:nvPr>
        </p:nvSpPr>
        <p:spPr/>
        <p:txBody>
          <a:bodyPr/>
          <a:lstStyle/>
          <a:p>
            <a:fld id="{2A864C4F-F769-48C8-A6FA-9877BE736759}" type="slidenum">
              <a:rPr lang="es-PE" smtClean="0"/>
              <a:pPr/>
              <a:t>29</a:t>
            </a:fld>
            <a:endParaRPr lang="es-PE"/>
          </a:p>
        </p:txBody>
      </p:sp>
    </p:spTree>
    <p:extLst>
      <p:ext uri="{BB962C8B-B14F-4D97-AF65-F5344CB8AC3E}">
        <p14:creationId xmlns:p14="http://schemas.microsoft.com/office/powerpoint/2010/main" val="488138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a:pPr>
            <a:r>
              <a:rPr lang="es-PE" sz="3000" dirty="0" smtClean="0">
                <a:latin typeface="Calibri" pitchFamily="34" charset="0"/>
                <a:cs typeface="Arial" charset="0"/>
              </a:rPr>
              <a:t>Plan Anual de Contrataciones (PAC)</a:t>
            </a:r>
            <a:endParaRPr lang="es-PE" sz="3000" dirty="0">
              <a:latin typeface="Calibri" pitchFamily="34" charset="0"/>
            </a:endParaRPr>
          </a:p>
        </p:txBody>
      </p:sp>
      <p:cxnSp>
        <p:nvCxnSpPr>
          <p:cNvPr id="6" name="5 Conector recto"/>
          <p:cNvCxnSpPr/>
          <p:nvPr/>
        </p:nvCxnSpPr>
        <p:spPr>
          <a:xfrm>
            <a:off x="7976269" y="2233345"/>
            <a:ext cx="33904" cy="1993832"/>
          </a:xfrm>
          <a:prstGeom prst="line">
            <a:avLst/>
          </a:prstGeom>
          <a:ln w="158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9863922" y="2233345"/>
            <a:ext cx="0" cy="1993832"/>
          </a:xfrm>
          <a:prstGeom prst="line">
            <a:avLst/>
          </a:prstGeom>
          <a:ln w="158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 name="7 Elipse"/>
          <p:cNvSpPr/>
          <p:nvPr/>
        </p:nvSpPr>
        <p:spPr>
          <a:xfrm>
            <a:off x="6358476" y="2233345"/>
            <a:ext cx="288925" cy="288925"/>
          </a:xfrm>
          <a:prstGeom prst="ellipse">
            <a:avLst/>
          </a:prstGeom>
          <a:solidFill>
            <a:srgbClr val="74B2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dirty="0"/>
          </a:p>
        </p:txBody>
      </p:sp>
      <p:sp>
        <p:nvSpPr>
          <p:cNvPr id="9" name="8 Elipse"/>
          <p:cNvSpPr/>
          <p:nvPr/>
        </p:nvSpPr>
        <p:spPr>
          <a:xfrm>
            <a:off x="8172691" y="2233345"/>
            <a:ext cx="287337" cy="288925"/>
          </a:xfrm>
          <a:prstGeom prst="ellipse">
            <a:avLst/>
          </a:prstGeom>
          <a:solidFill>
            <a:srgbClr val="74B2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dirty="0"/>
          </a:p>
        </p:txBody>
      </p:sp>
      <p:sp>
        <p:nvSpPr>
          <p:cNvPr id="10" name="9 Elipse"/>
          <p:cNvSpPr/>
          <p:nvPr/>
        </p:nvSpPr>
        <p:spPr>
          <a:xfrm>
            <a:off x="10176633" y="2233345"/>
            <a:ext cx="288925" cy="288925"/>
          </a:xfrm>
          <a:prstGeom prst="ellipse">
            <a:avLst/>
          </a:prstGeom>
          <a:solidFill>
            <a:srgbClr val="74B2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dirty="0"/>
          </a:p>
        </p:txBody>
      </p:sp>
      <p:sp>
        <p:nvSpPr>
          <p:cNvPr id="11" name="10 CuadroTexto"/>
          <p:cNvSpPr txBox="1">
            <a:spLocks noChangeArrowheads="1"/>
          </p:cNvSpPr>
          <p:nvPr/>
        </p:nvSpPr>
        <p:spPr bwMode="auto">
          <a:xfrm>
            <a:off x="6647401" y="2214295"/>
            <a:ext cx="1295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PE" sz="2000" dirty="0" smtClean="0"/>
              <a:t>Programar</a:t>
            </a:r>
            <a:endParaRPr lang="es-PE" sz="2000" dirty="0"/>
          </a:p>
        </p:txBody>
      </p:sp>
      <p:sp>
        <p:nvSpPr>
          <p:cNvPr id="12" name="19 CuadroTexto"/>
          <p:cNvSpPr txBox="1">
            <a:spLocks noChangeArrowheads="1"/>
          </p:cNvSpPr>
          <p:nvPr/>
        </p:nvSpPr>
        <p:spPr bwMode="auto">
          <a:xfrm>
            <a:off x="8461616" y="2233345"/>
            <a:ext cx="1295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PE" sz="2000" dirty="0" smtClean="0"/>
              <a:t>Difundir</a:t>
            </a:r>
            <a:endParaRPr lang="es-PE" sz="2000" dirty="0"/>
          </a:p>
        </p:txBody>
      </p:sp>
      <p:sp>
        <p:nvSpPr>
          <p:cNvPr id="13" name="20 CuadroTexto"/>
          <p:cNvSpPr txBox="1">
            <a:spLocks noChangeArrowheads="1"/>
          </p:cNvSpPr>
          <p:nvPr/>
        </p:nvSpPr>
        <p:spPr bwMode="auto">
          <a:xfrm>
            <a:off x="10463971" y="2233345"/>
            <a:ext cx="14152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PE" sz="2000" dirty="0" smtClean="0"/>
              <a:t>Evaluar</a:t>
            </a:r>
            <a:endParaRPr lang="es-PE" sz="2000" dirty="0"/>
          </a:p>
        </p:txBody>
      </p:sp>
      <p:sp>
        <p:nvSpPr>
          <p:cNvPr id="14" name="13 Elipse"/>
          <p:cNvSpPr/>
          <p:nvPr/>
        </p:nvSpPr>
        <p:spPr>
          <a:xfrm>
            <a:off x="788407" y="2322764"/>
            <a:ext cx="288925" cy="288925"/>
          </a:xfrm>
          <a:prstGeom prst="ellipse">
            <a:avLst/>
          </a:prstGeom>
          <a:solidFill>
            <a:srgbClr val="74B2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dirty="0"/>
          </a:p>
        </p:txBody>
      </p:sp>
      <p:sp>
        <p:nvSpPr>
          <p:cNvPr id="15" name="21 CuadroTexto"/>
          <p:cNvSpPr txBox="1">
            <a:spLocks noChangeArrowheads="1"/>
          </p:cNvSpPr>
          <p:nvPr/>
        </p:nvSpPr>
        <p:spPr bwMode="auto">
          <a:xfrm>
            <a:off x="1068865" y="2322764"/>
            <a:ext cx="12679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PE" sz="2000" dirty="0" smtClean="0"/>
              <a:t>Integral</a:t>
            </a:r>
            <a:endParaRPr lang="es-PE" sz="2000" dirty="0"/>
          </a:p>
        </p:txBody>
      </p:sp>
      <p:sp>
        <p:nvSpPr>
          <p:cNvPr id="16" name="15 Elipse"/>
          <p:cNvSpPr/>
          <p:nvPr/>
        </p:nvSpPr>
        <p:spPr>
          <a:xfrm>
            <a:off x="2494641" y="2322764"/>
            <a:ext cx="288925" cy="288925"/>
          </a:xfrm>
          <a:prstGeom prst="ellipse">
            <a:avLst/>
          </a:prstGeom>
          <a:solidFill>
            <a:srgbClr val="74B2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dirty="0"/>
          </a:p>
        </p:txBody>
      </p:sp>
      <p:sp>
        <p:nvSpPr>
          <p:cNvPr id="17" name="21 CuadroTexto"/>
          <p:cNvSpPr txBox="1">
            <a:spLocks noChangeArrowheads="1"/>
          </p:cNvSpPr>
          <p:nvPr/>
        </p:nvSpPr>
        <p:spPr bwMode="auto">
          <a:xfrm>
            <a:off x="2783566" y="2322764"/>
            <a:ext cx="15843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PE" sz="2000" dirty="0" smtClean="0"/>
              <a:t>Público</a:t>
            </a:r>
            <a:endParaRPr lang="es-PE" sz="2000" dirty="0"/>
          </a:p>
        </p:txBody>
      </p:sp>
      <p:sp>
        <p:nvSpPr>
          <p:cNvPr id="18" name="17 Elipse"/>
          <p:cNvSpPr/>
          <p:nvPr/>
        </p:nvSpPr>
        <p:spPr>
          <a:xfrm>
            <a:off x="4319071" y="2322764"/>
            <a:ext cx="288925" cy="288925"/>
          </a:xfrm>
          <a:prstGeom prst="ellipse">
            <a:avLst/>
          </a:prstGeom>
          <a:solidFill>
            <a:srgbClr val="74B2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dirty="0"/>
          </a:p>
        </p:txBody>
      </p:sp>
      <p:sp>
        <p:nvSpPr>
          <p:cNvPr id="19" name="21 CuadroTexto"/>
          <p:cNvSpPr txBox="1">
            <a:spLocks noChangeArrowheads="1"/>
          </p:cNvSpPr>
          <p:nvPr/>
        </p:nvSpPr>
        <p:spPr bwMode="auto">
          <a:xfrm>
            <a:off x="4607997" y="2322764"/>
            <a:ext cx="12932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s-PE" sz="2000" dirty="0" smtClean="0"/>
              <a:t>Formal</a:t>
            </a:r>
            <a:endParaRPr lang="es-PE" sz="2000" dirty="0"/>
          </a:p>
        </p:txBody>
      </p:sp>
      <p:cxnSp>
        <p:nvCxnSpPr>
          <p:cNvPr id="20" name="19 Conector recto"/>
          <p:cNvCxnSpPr/>
          <p:nvPr/>
        </p:nvCxnSpPr>
        <p:spPr>
          <a:xfrm>
            <a:off x="6157796" y="1534052"/>
            <a:ext cx="0" cy="4115431"/>
          </a:xfrm>
          <a:prstGeom prst="line">
            <a:avLst/>
          </a:prstGeom>
          <a:ln w="158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a:off x="2378166" y="2346884"/>
            <a:ext cx="0" cy="1993832"/>
          </a:xfrm>
          <a:prstGeom prst="line">
            <a:avLst/>
          </a:prstGeom>
          <a:ln w="158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a:off x="3993244" y="2368183"/>
            <a:ext cx="0" cy="1993832"/>
          </a:xfrm>
          <a:prstGeom prst="line">
            <a:avLst/>
          </a:prstGeom>
          <a:ln w="158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7" name="36 Rectángulo"/>
          <p:cNvSpPr/>
          <p:nvPr/>
        </p:nvSpPr>
        <p:spPr>
          <a:xfrm>
            <a:off x="6358476" y="1515534"/>
            <a:ext cx="5367867" cy="27940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41" name="40 Rectángulo"/>
          <p:cNvSpPr/>
          <p:nvPr/>
        </p:nvSpPr>
        <p:spPr>
          <a:xfrm>
            <a:off x="581057" y="1511300"/>
            <a:ext cx="5382113" cy="27940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38" name="37 CuadroTexto"/>
          <p:cNvSpPr txBox="1"/>
          <p:nvPr/>
        </p:nvSpPr>
        <p:spPr>
          <a:xfrm>
            <a:off x="628849" y="1490133"/>
            <a:ext cx="5272427" cy="400110"/>
          </a:xfrm>
          <a:prstGeom prst="rect">
            <a:avLst/>
          </a:prstGeom>
          <a:noFill/>
        </p:spPr>
        <p:txBody>
          <a:bodyPr wrap="square" rtlCol="0">
            <a:spAutoFit/>
          </a:bodyPr>
          <a:lstStyle/>
          <a:p>
            <a:pPr algn="ctr"/>
            <a:r>
              <a:rPr lang="es-PE" sz="2000" b="1" dirty="0" smtClean="0">
                <a:solidFill>
                  <a:schemeClr val="bg1"/>
                </a:solidFill>
                <a:latin typeface="Calibri" pitchFamily="34" charset="0"/>
              </a:rPr>
              <a:t>Características</a:t>
            </a:r>
            <a:endParaRPr lang="es-PE" sz="2000" b="1" dirty="0">
              <a:solidFill>
                <a:schemeClr val="bg1"/>
              </a:solidFill>
              <a:latin typeface="Calibri" pitchFamily="34" charset="0"/>
            </a:endParaRPr>
          </a:p>
        </p:txBody>
      </p:sp>
      <p:sp>
        <p:nvSpPr>
          <p:cNvPr id="43" name="42 CuadroTexto"/>
          <p:cNvSpPr txBox="1"/>
          <p:nvPr/>
        </p:nvSpPr>
        <p:spPr>
          <a:xfrm>
            <a:off x="6406195" y="1490133"/>
            <a:ext cx="5272427" cy="400110"/>
          </a:xfrm>
          <a:prstGeom prst="rect">
            <a:avLst/>
          </a:prstGeom>
          <a:noFill/>
        </p:spPr>
        <p:txBody>
          <a:bodyPr wrap="square" rtlCol="0">
            <a:spAutoFit/>
          </a:bodyPr>
          <a:lstStyle/>
          <a:p>
            <a:pPr algn="ctr"/>
            <a:r>
              <a:rPr lang="es-PE" sz="2000" b="1" dirty="0" smtClean="0">
                <a:solidFill>
                  <a:schemeClr val="bg1"/>
                </a:solidFill>
                <a:latin typeface="Calibri" pitchFamily="34" charset="0"/>
              </a:rPr>
              <a:t>Finalidades</a:t>
            </a:r>
            <a:endParaRPr lang="es-PE" sz="2000" b="1" dirty="0">
              <a:solidFill>
                <a:schemeClr val="bg1"/>
              </a:solidFill>
              <a:latin typeface="Calibri"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123" y="3043238"/>
            <a:ext cx="1144763" cy="84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5809" y="3043238"/>
            <a:ext cx="1018506" cy="792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16359" y="3006821"/>
            <a:ext cx="1302067" cy="828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65133" y="3019738"/>
            <a:ext cx="962025"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61828" y="3107757"/>
            <a:ext cx="1077512" cy="626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47401" y="3061615"/>
            <a:ext cx="900235" cy="82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Marcador de número de diapositiva"/>
          <p:cNvSpPr>
            <a:spLocks noGrp="1"/>
          </p:cNvSpPr>
          <p:nvPr>
            <p:ph type="sldNum" sz="quarter" idx="12"/>
          </p:nvPr>
        </p:nvSpPr>
        <p:spPr/>
        <p:txBody>
          <a:bodyPr/>
          <a:lstStyle/>
          <a:p>
            <a:fld id="{2A864C4F-F769-48C8-A6FA-9877BE736759}" type="slidenum">
              <a:rPr lang="es-PE" smtClean="0"/>
              <a:pPr/>
              <a:t>3</a:t>
            </a:fld>
            <a:endParaRPr lang="es-PE"/>
          </a:p>
        </p:txBody>
      </p:sp>
    </p:spTree>
    <p:extLst>
      <p:ext uri="{BB962C8B-B14F-4D97-AF65-F5344CB8AC3E}">
        <p14:creationId xmlns:p14="http://schemas.microsoft.com/office/powerpoint/2010/main" val="560092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30</a:t>
            </a:fld>
            <a:endParaRPr lang="es-PE"/>
          </a:p>
        </p:txBody>
      </p:sp>
      <p:sp>
        <p:nvSpPr>
          <p:cNvPr id="65539" name="Rectangle 3"/>
          <p:cNvSpPr>
            <a:spLocks noGrp="1" noChangeArrowheads="1"/>
          </p:cNvSpPr>
          <p:nvPr>
            <p:ph idx="4294967295"/>
          </p:nvPr>
        </p:nvSpPr>
        <p:spPr>
          <a:xfrm>
            <a:off x="2119313" y="1638300"/>
            <a:ext cx="10072687" cy="4884738"/>
          </a:xfrm>
        </p:spPr>
        <p:txBody>
          <a:bodyPr>
            <a:normAutofit/>
          </a:bodyPr>
          <a:lstStyle/>
          <a:p>
            <a:pPr algn="just">
              <a:lnSpc>
                <a:spcPct val="100000"/>
              </a:lnSpc>
            </a:pPr>
            <a:r>
              <a:rPr lang="es-PE" sz="2400" dirty="0">
                <a:latin typeface="Calibri" pitchFamily="34" charset="0"/>
              </a:rPr>
              <a:t>Bases para licitación y concurso público, </a:t>
            </a:r>
            <a:r>
              <a:rPr lang="es-PE" sz="2400" dirty="0">
                <a:solidFill>
                  <a:srgbClr val="FF0000"/>
                </a:solidFill>
                <a:latin typeface="Calibri" pitchFamily="34" charset="0"/>
              </a:rPr>
              <a:t>adjudicación simplificada </a:t>
            </a:r>
            <a:r>
              <a:rPr lang="es-PE" sz="2400" dirty="0">
                <a:latin typeface="Calibri" pitchFamily="34" charset="0"/>
              </a:rPr>
              <a:t>y subasta inversa </a:t>
            </a:r>
            <a:r>
              <a:rPr lang="es-PE" sz="2400" dirty="0" smtClean="0">
                <a:latin typeface="Calibri" pitchFamily="34" charset="0"/>
              </a:rPr>
              <a:t>electrónica. </a:t>
            </a:r>
            <a:endParaRPr lang="es-PE" sz="2400" dirty="0">
              <a:latin typeface="Calibri" pitchFamily="34" charset="0"/>
            </a:endParaRPr>
          </a:p>
          <a:p>
            <a:pPr algn="just">
              <a:lnSpc>
                <a:spcPct val="100000"/>
              </a:lnSpc>
            </a:pPr>
            <a:r>
              <a:rPr lang="es-PE" sz="2400" dirty="0">
                <a:solidFill>
                  <a:srgbClr val="FF0000"/>
                </a:solidFill>
                <a:cs typeface="Arial" charset="0"/>
              </a:rPr>
              <a:t>Solicitudes de expresión de interés para selección de consultores </a:t>
            </a:r>
            <a:r>
              <a:rPr lang="es-PE" sz="2400" dirty="0" smtClean="0">
                <a:solidFill>
                  <a:srgbClr val="FF0000"/>
                </a:solidFill>
                <a:cs typeface="Arial" charset="0"/>
              </a:rPr>
              <a:t>individuales.</a:t>
            </a:r>
            <a:endParaRPr lang="es-PE" sz="2400" dirty="0">
              <a:solidFill>
                <a:srgbClr val="FF0000"/>
              </a:solidFill>
              <a:cs typeface="Arial" charset="0"/>
            </a:endParaRPr>
          </a:p>
          <a:p>
            <a:pPr algn="just">
              <a:lnSpc>
                <a:spcPct val="100000"/>
              </a:lnSpc>
            </a:pPr>
            <a:r>
              <a:rPr lang="es-PE" sz="2400" dirty="0">
                <a:solidFill>
                  <a:srgbClr val="FF0000"/>
                </a:solidFill>
                <a:cs typeface="Arial" charset="0"/>
              </a:rPr>
              <a:t>Solicitudes de cotización para comparación de </a:t>
            </a:r>
            <a:r>
              <a:rPr lang="es-PE" sz="2400" dirty="0" smtClean="0">
                <a:solidFill>
                  <a:srgbClr val="FF0000"/>
                </a:solidFill>
                <a:cs typeface="Arial" charset="0"/>
              </a:rPr>
              <a:t>precios (Opcional).</a:t>
            </a:r>
            <a:endParaRPr lang="es-ES" sz="2400" dirty="0">
              <a:solidFill>
                <a:srgbClr val="FF0000"/>
              </a:solidFill>
              <a:cs typeface="Arial" charset="0"/>
            </a:endParaRPr>
          </a:p>
          <a:p>
            <a:pPr algn="just">
              <a:lnSpc>
                <a:spcPct val="100000"/>
              </a:lnSpc>
            </a:pPr>
            <a:r>
              <a:rPr lang="es-PE" sz="2400" dirty="0">
                <a:latin typeface="Calibri" pitchFamily="34" charset="0"/>
              </a:rPr>
              <a:t>Uso obligatorio de documentos estándar que aprueba el OSCE y </a:t>
            </a:r>
            <a:r>
              <a:rPr lang="es-PE" sz="2400" dirty="0" smtClean="0">
                <a:solidFill>
                  <a:srgbClr val="FF0000"/>
                </a:solidFill>
              </a:rPr>
              <a:t>de </a:t>
            </a:r>
            <a:r>
              <a:rPr lang="es-PE" sz="2400" dirty="0">
                <a:solidFill>
                  <a:srgbClr val="FF0000"/>
                </a:solidFill>
              </a:rPr>
              <a:t>la información técnica y económica contenida en el expediente de </a:t>
            </a:r>
            <a:r>
              <a:rPr lang="es-PE" sz="2400" dirty="0" smtClean="0">
                <a:solidFill>
                  <a:srgbClr val="FF0000"/>
                </a:solidFill>
              </a:rPr>
              <a:t>contratación.</a:t>
            </a:r>
            <a:endParaRPr lang="es-PE" sz="2400" dirty="0">
              <a:solidFill>
                <a:srgbClr val="FF0000"/>
              </a:solidFill>
            </a:endParaRPr>
          </a:p>
          <a:p>
            <a:pPr algn="just">
              <a:lnSpc>
                <a:spcPct val="100000"/>
              </a:lnSpc>
              <a:defRPr/>
            </a:pPr>
            <a:r>
              <a:rPr lang="es-PE" sz="2400" dirty="0">
                <a:latin typeface="Calibri" pitchFamily="34" charset="0"/>
              </a:rPr>
              <a:t>Deben estar visados en todas sus páginas por los integrantes del Comité </a:t>
            </a:r>
            <a:r>
              <a:rPr lang="es-PE" sz="2400" dirty="0">
                <a:solidFill>
                  <a:srgbClr val="FF0000"/>
                </a:solidFill>
                <a:latin typeface="Calibri" pitchFamily="34" charset="0"/>
              </a:rPr>
              <a:t>de Selección </a:t>
            </a:r>
            <a:r>
              <a:rPr lang="es-PE" sz="2400" dirty="0">
                <a:latin typeface="Calibri" pitchFamily="34" charset="0"/>
              </a:rPr>
              <a:t>o el OEC, según corresponda, y ser aprobados por el funcionario competente de acuerdo a las normas de organización </a:t>
            </a:r>
            <a:r>
              <a:rPr lang="es-PE" sz="2400" dirty="0" smtClean="0">
                <a:latin typeface="Calibri" pitchFamily="34" charset="0"/>
              </a:rPr>
              <a:t>interna.</a:t>
            </a:r>
            <a:endParaRPr lang="es-ES" sz="2400" dirty="0">
              <a:latin typeface="Calibri" pitchFamily="34" charset="0"/>
            </a:endParaRPr>
          </a:p>
          <a:p>
            <a:endParaRPr lang="es-PE" sz="2400" dirty="0">
              <a:solidFill>
                <a:srgbClr val="000066"/>
              </a:solidFill>
              <a:cs typeface="Arial" charset="0"/>
            </a:endParaRPr>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a:pPr>
            <a:r>
              <a:rPr lang="es-PE" sz="3000" dirty="0">
                <a:solidFill>
                  <a:srgbClr val="FF0000"/>
                </a:solidFill>
                <a:latin typeface="Calibri" pitchFamily="34" charset="0"/>
                <a:cs typeface="Arial" charset="0"/>
              </a:rPr>
              <a:t>Documentos del procedimiento de </a:t>
            </a:r>
            <a:r>
              <a:rPr lang="es-PE" sz="3000" dirty="0" smtClean="0">
                <a:solidFill>
                  <a:srgbClr val="FF0000"/>
                </a:solidFill>
                <a:latin typeface="Calibri" pitchFamily="34" charset="0"/>
                <a:cs typeface="Arial" charset="0"/>
              </a:rPr>
              <a:t>selección</a:t>
            </a:r>
            <a:endParaRPr lang="es-PE" sz="3000" dirty="0">
              <a:solidFill>
                <a:srgbClr val="FF0000"/>
              </a:solidFill>
              <a:latin typeface="Calibri" pitchFamily="34" charset="0"/>
              <a:cs typeface="Arial" charset="0"/>
            </a:endParaRPr>
          </a:p>
        </p:txBody>
      </p:sp>
    </p:spTree>
    <p:extLst>
      <p:ext uri="{BB962C8B-B14F-4D97-AF65-F5344CB8AC3E}">
        <p14:creationId xmlns:p14="http://schemas.microsoft.com/office/powerpoint/2010/main" val="353174058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31</a:t>
            </a:fld>
            <a:endParaRPr lang="es-PE"/>
          </a:p>
        </p:txBody>
      </p:sp>
      <p:sp>
        <p:nvSpPr>
          <p:cNvPr id="65539" name="Rectangle 3"/>
          <p:cNvSpPr>
            <a:spLocks noGrp="1" noChangeArrowheads="1"/>
          </p:cNvSpPr>
          <p:nvPr>
            <p:ph idx="4294967295"/>
          </p:nvPr>
        </p:nvSpPr>
        <p:spPr>
          <a:xfrm>
            <a:off x="0" y="1582738"/>
            <a:ext cx="10182225" cy="5105400"/>
          </a:xfrm>
        </p:spPr>
        <p:txBody>
          <a:bodyPr>
            <a:normAutofit/>
          </a:bodyPr>
          <a:lstStyle/>
          <a:p>
            <a:pPr>
              <a:lnSpc>
                <a:spcPct val="100000"/>
              </a:lnSpc>
              <a:defRPr/>
            </a:pPr>
            <a:r>
              <a:rPr lang="es-PE" sz="2400" dirty="0">
                <a:latin typeface="Calibri" pitchFamily="34" charset="0"/>
              </a:rPr>
              <a:t>Denominación del objeto de la contratación. </a:t>
            </a:r>
            <a:endParaRPr lang="es-ES" sz="2400" dirty="0">
              <a:latin typeface="Calibri" pitchFamily="34" charset="0"/>
            </a:endParaRPr>
          </a:p>
          <a:p>
            <a:pPr>
              <a:lnSpc>
                <a:spcPct val="100000"/>
              </a:lnSpc>
              <a:defRPr/>
            </a:pPr>
            <a:r>
              <a:rPr lang="es-PE" sz="2400" dirty="0">
                <a:latin typeface="Calibri" pitchFamily="34" charset="0"/>
              </a:rPr>
              <a:t>Especificaciones Técnicas, Términos de Referencia o Expediente Técnico. </a:t>
            </a:r>
            <a:endParaRPr lang="es-ES" sz="2400" dirty="0">
              <a:latin typeface="Calibri" pitchFamily="34" charset="0"/>
            </a:endParaRPr>
          </a:p>
          <a:p>
            <a:pPr>
              <a:lnSpc>
                <a:spcPct val="100000"/>
              </a:lnSpc>
              <a:defRPr/>
            </a:pPr>
            <a:r>
              <a:rPr lang="es-PE" sz="2400" dirty="0">
                <a:latin typeface="Calibri" pitchFamily="34" charset="0"/>
              </a:rPr>
              <a:t>Valor referencial de obras y consultoría de obras, límites inferior y superior.</a:t>
            </a:r>
            <a:endParaRPr lang="es-ES" sz="2400" dirty="0">
              <a:latin typeface="Calibri" pitchFamily="34" charset="0"/>
            </a:endParaRPr>
          </a:p>
          <a:p>
            <a:pPr>
              <a:lnSpc>
                <a:spcPct val="100000"/>
              </a:lnSpc>
              <a:defRPr/>
            </a:pPr>
            <a:r>
              <a:rPr lang="es-PE" sz="2400" dirty="0">
                <a:latin typeface="Calibri" pitchFamily="34" charset="0"/>
              </a:rPr>
              <a:t>Moneda de oferta económica, sistema de contratación.</a:t>
            </a:r>
          </a:p>
          <a:p>
            <a:pPr>
              <a:lnSpc>
                <a:spcPct val="100000"/>
              </a:lnSpc>
              <a:defRPr/>
            </a:pPr>
            <a:r>
              <a:rPr lang="es-PE" sz="2400" dirty="0">
                <a:latin typeface="Calibri" pitchFamily="34" charset="0"/>
              </a:rPr>
              <a:t>Modalidad de ejecución, cuando corresponda.</a:t>
            </a:r>
            <a:endParaRPr lang="es-ES" sz="2400" dirty="0">
              <a:latin typeface="Calibri" pitchFamily="34" charset="0"/>
            </a:endParaRPr>
          </a:p>
          <a:p>
            <a:pPr>
              <a:lnSpc>
                <a:spcPct val="100000"/>
              </a:lnSpc>
              <a:defRPr/>
            </a:pPr>
            <a:r>
              <a:rPr lang="es-PE" sz="2400" dirty="0">
                <a:latin typeface="Calibri" pitchFamily="34" charset="0"/>
              </a:rPr>
              <a:t>Fórmulas de reajuste, costo de reproducción.</a:t>
            </a:r>
            <a:endParaRPr lang="es-ES" sz="2400" dirty="0">
              <a:latin typeface="Calibri" pitchFamily="34" charset="0"/>
            </a:endParaRPr>
          </a:p>
          <a:p>
            <a:pPr>
              <a:lnSpc>
                <a:spcPct val="100000"/>
              </a:lnSpc>
              <a:defRPr/>
            </a:pPr>
            <a:r>
              <a:rPr lang="es-PE" sz="2400" dirty="0">
                <a:solidFill>
                  <a:srgbClr val="FF0000"/>
                </a:solidFill>
              </a:rPr>
              <a:t>Requisitos de </a:t>
            </a:r>
            <a:r>
              <a:rPr lang="es-PE" sz="2400" dirty="0" smtClean="0">
                <a:solidFill>
                  <a:srgbClr val="FF0000"/>
                </a:solidFill>
              </a:rPr>
              <a:t>calificación.</a:t>
            </a:r>
          </a:p>
          <a:p>
            <a:pPr>
              <a:lnSpc>
                <a:spcPct val="100000"/>
              </a:lnSpc>
              <a:defRPr/>
            </a:pPr>
            <a:r>
              <a:rPr lang="es-PE" sz="2400" dirty="0" smtClean="0">
                <a:solidFill>
                  <a:srgbClr val="FF0000"/>
                </a:solidFill>
              </a:rPr>
              <a:t>Requisitos de precalificación, cuando corresponda.</a:t>
            </a:r>
            <a:endParaRPr lang="es-ES" sz="2400" dirty="0">
              <a:solidFill>
                <a:srgbClr val="FF0000"/>
              </a:solidFill>
            </a:endParaRPr>
          </a:p>
          <a:p>
            <a:pPr>
              <a:lnSpc>
                <a:spcPct val="100000"/>
              </a:lnSpc>
              <a:defRPr/>
            </a:pPr>
            <a:r>
              <a:rPr lang="es-PE" sz="2400" dirty="0">
                <a:latin typeface="Calibri" pitchFamily="34" charset="0"/>
              </a:rPr>
              <a:t>Factores de evaluación e </a:t>
            </a:r>
            <a:r>
              <a:rPr lang="es-PE" sz="2400" dirty="0" smtClean="0">
                <a:solidFill>
                  <a:srgbClr val="FF0000"/>
                </a:solidFill>
                <a:cs typeface="Arial" charset="0"/>
              </a:rPr>
              <a:t>i</a:t>
            </a:r>
            <a:r>
              <a:rPr lang="es-PE" sz="2400" dirty="0" smtClean="0">
                <a:solidFill>
                  <a:srgbClr val="FF0000"/>
                </a:solidFill>
              </a:rPr>
              <a:t>nstrucciones </a:t>
            </a:r>
            <a:r>
              <a:rPr lang="es-PE" sz="2400" dirty="0">
                <a:solidFill>
                  <a:srgbClr val="FF0000"/>
                </a:solidFill>
              </a:rPr>
              <a:t>para formular </a:t>
            </a:r>
            <a:r>
              <a:rPr lang="es-PE" sz="2400" dirty="0" smtClean="0">
                <a:solidFill>
                  <a:srgbClr val="FF0000"/>
                </a:solidFill>
              </a:rPr>
              <a:t>ofertas.</a:t>
            </a:r>
            <a:endParaRPr lang="es-ES" sz="2400" dirty="0">
              <a:solidFill>
                <a:srgbClr val="FF0000"/>
              </a:solidFill>
            </a:endParaRPr>
          </a:p>
          <a:p>
            <a:pPr>
              <a:lnSpc>
                <a:spcPct val="100000"/>
              </a:lnSpc>
              <a:defRPr/>
            </a:pPr>
            <a:r>
              <a:rPr lang="es-PE" sz="2400" dirty="0">
                <a:latin typeface="Calibri" pitchFamily="34" charset="0"/>
              </a:rPr>
              <a:t>Garantías, demás condiciones contractuales y proforma del contrato.</a:t>
            </a:r>
            <a:endParaRPr lang="es-ES" sz="2400" dirty="0">
              <a:latin typeface="Calibri" pitchFamily="34" charset="0"/>
            </a:endParaRPr>
          </a:p>
          <a:p>
            <a:endParaRPr lang="es-PE" sz="2400" dirty="0">
              <a:latin typeface="Calibri" pitchFamily="34" charset="0"/>
            </a:endParaRPr>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2"/>
            </a:pPr>
            <a:r>
              <a:rPr lang="es-PE" sz="3000" dirty="0" smtClean="0">
                <a:solidFill>
                  <a:srgbClr val="FF0000"/>
                </a:solidFill>
                <a:latin typeface="Calibri" pitchFamily="34" charset="0"/>
                <a:cs typeface="Arial" charset="0"/>
              </a:rPr>
              <a:t>Contenido de las Bases</a:t>
            </a:r>
            <a:endParaRPr lang="es-PE" sz="3000" dirty="0">
              <a:solidFill>
                <a:srgbClr val="FF0000"/>
              </a:solidFill>
              <a:latin typeface="Calibri" pitchFamily="34" charset="0"/>
              <a:cs typeface="Arial" charset="0"/>
            </a:endParaRPr>
          </a:p>
        </p:txBody>
      </p:sp>
    </p:spTree>
    <p:extLst>
      <p:ext uri="{BB962C8B-B14F-4D97-AF65-F5344CB8AC3E}">
        <p14:creationId xmlns:p14="http://schemas.microsoft.com/office/powerpoint/2010/main" val="4072766463"/>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32</a:t>
            </a:fld>
            <a:endParaRPr lang="es-PE"/>
          </a:p>
        </p:txBody>
      </p:sp>
      <p:sp>
        <p:nvSpPr>
          <p:cNvPr id="65539" name="Rectangle 3"/>
          <p:cNvSpPr>
            <a:spLocks noGrp="1" noChangeArrowheads="1"/>
          </p:cNvSpPr>
          <p:nvPr>
            <p:ph idx="4294967295"/>
          </p:nvPr>
        </p:nvSpPr>
        <p:spPr>
          <a:xfrm>
            <a:off x="0" y="1473200"/>
            <a:ext cx="10180638" cy="5022850"/>
          </a:xfrm>
        </p:spPr>
        <p:txBody>
          <a:bodyPr>
            <a:normAutofit fontScale="92500" lnSpcReduction="10000"/>
          </a:bodyPr>
          <a:lstStyle/>
          <a:p>
            <a:pPr marL="0" indent="0">
              <a:lnSpc>
                <a:spcPct val="120000"/>
              </a:lnSpc>
              <a:buNone/>
              <a:defRPr/>
            </a:pPr>
            <a:r>
              <a:rPr lang="es-PE" sz="3000" dirty="0">
                <a:solidFill>
                  <a:srgbClr val="FF0000"/>
                </a:solidFill>
                <a:latin typeface="Calibri" pitchFamily="34" charset="0"/>
                <a:cs typeface="Arial" charset="0"/>
              </a:rPr>
              <a:t>Solicitudes de Expresión de Interés</a:t>
            </a:r>
            <a:endParaRPr lang="es-PE" sz="3000" dirty="0" smtClean="0">
              <a:solidFill>
                <a:srgbClr val="FF0000"/>
              </a:solidFill>
              <a:cs typeface="Arial" charset="0"/>
            </a:endParaRPr>
          </a:p>
          <a:p>
            <a:pPr>
              <a:lnSpc>
                <a:spcPct val="120000"/>
              </a:lnSpc>
              <a:buFont typeface="Calibri" pitchFamily="34" charset="0"/>
              <a:buChar char="-"/>
              <a:defRPr/>
            </a:pPr>
            <a:r>
              <a:rPr lang="es-PE" sz="2600" dirty="0" smtClean="0">
                <a:solidFill>
                  <a:srgbClr val="FF0000"/>
                </a:solidFill>
                <a:cs typeface="Arial" charset="0"/>
              </a:rPr>
              <a:t>Denominación </a:t>
            </a:r>
            <a:r>
              <a:rPr lang="es-PE" sz="2600" dirty="0">
                <a:solidFill>
                  <a:srgbClr val="FF0000"/>
                </a:solidFill>
                <a:cs typeface="Arial" charset="0"/>
              </a:rPr>
              <a:t>del objeto de la </a:t>
            </a:r>
            <a:r>
              <a:rPr lang="es-PE" sz="2600" dirty="0" smtClean="0">
                <a:solidFill>
                  <a:srgbClr val="FF0000"/>
                </a:solidFill>
                <a:cs typeface="Arial" charset="0"/>
              </a:rPr>
              <a:t>contratación. </a:t>
            </a:r>
            <a:endParaRPr lang="es-ES" sz="2600" dirty="0">
              <a:solidFill>
                <a:srgbClr val="FF0000"/>
              </a:solidFill>
              <a:cs typeface="Arial" charset="0"/>
            </a:endParaRPr>
          </a:p>
          <a:p>
            <a:pPr>
              <a:lnSpc>
                <a:spcPct val="120000"/>
              </a:lnSpc>
              <a:buFont typeface="Calibri" pitchFamily="34" charset="0"/>
              <a:buChar char="-"/>
              <a:defRPr/>
            </a:pPr>
            <a:r>
              <a:rPr lang="es-PE" sz="2600" dirty="0">
                <a:solidFill>
                  <a:srgbClr val="FF0000"/>
                </a:solidFill>
                <a:cs typeface="Arial" charset="0"/>
              </a:rPr>
              <a:t>Términos de Referencia,  </a:t>
            </a:r>
            <a:r>
              <a:rPr lang="es-PE" sz="2600" dirty="0" smtClean="0">
                <a:solidFill>
                  <a:srgbClr val="FF0000"/>
                </a:solidFill>
                <a:cs typeface="Arial" charset="0"/>
              </a:rPr>
              <a:t>Valor estimado y </a:t>
            </a:r>
            <a:r>
              <a:rPr lang="es-PE" sz="2600" dirty="0">
                <a:solidFill>
                  <a:srgbClr val="FF0000"/>
                </a:solidFill>
                <a:cs typeface="Arial" charset="0"/>
              </a:rPr>
              <a:t>Formato de hoja de </a:t>
            </a:r>
            <a:r>
              <a:rPr lang="es-PE" sz="2600" dirty="0" smtClean="0">
                <a:solidFill>
                  <a:srgbClr val="FF0000"/>
                </a:solidFill>
                <a:cs typeface="Arial" charset="0"/>
              </a:rPr>
              <a:t>vida.</a:t>
            </a:r>
            <a:endParaRPr lang="es-ES" sz="2600" dirty="0">
              <a:solidFill>
                <a:srgbClr val="FF0000"/>
              </a:solidFill>
              <a:cs typeface="Arial" charset="0"/>
            </a:endParaRPr>
          </a:p>
          <a:p>
            <a:pPr>
              <a:lnSpc>
                <a:spcPct val="120000"/>
              </a:lnSpc>
              <a:buFont typeface="Calibri" pitchFamily="34" charset="0"/>
              <a:buChar char="-"/>
              <a:defRPr/>
            </a:pPr>
            <a:r>
              <a:rPr lang="es-PE" sz="2600" dirty="0">
                <a:solidFill>
                  <a:srgbClr val="FF0000"/>
                </a:solidFill>
                <a:cs typeface="Arial" charset="0"/>
              </a:rPr>
              <a:t>Factores de </a:t>
            </a:r>
            <a:r>
              <a:rPr lang="es-PE" sz="2600" dirty="0" smtClean="0">
                <a:solidFill>
                  <a:srgbClr val="FF0000"/>
                </a:solidFill>
                <a:cs typeface="Arial" charset="0"/>
              </a:rPr>
              <a:t>evaluación y Procedimiento </a:t>
            </a:r>
            <a:r>
              <a:rPr lang="es-PE" sz="2600" dirty="0">
                <a:solidFill>
                  <a:srgbClr val="FF0000"/>
                </a:solidFill>
                <a:cs typeface="Arial" charset="0"/>
              </a:rPr>
              <a:t>de calificación y </a:t>
            </a:r>
            <a:r>
              <a:rPr lang="es-PE" sz="2600" dirty="0" smtClean="0">
                <a:solidFill>
                  <a:srgbClr val="FF0000"/>
                </a:solidFill>
                <a:cs typeface="Arial" charset="0"/>
              </a:rPr>
              <a:t>evaluación. </a:t>
            </a:r>
            <a:endParaRPr lang="es-ES" sz="2600" dirty="0">
              <a:solidFill>
                <a:srgbClr val="FF0000"/>
              </a:solidFill>
              <a:cs typeface="Arial" charset="0"/>
            </a:endParaRPr>
          </a:p>
          <a:p>
            <a:pPr>
              <a:lnSpc>
                <a:spcPct val="120000"/>
              </a:lnSpc>
              <a:buFont typeface="Calibri" pitchFamily="34" charset="0"/>
              <a:buChar char="-"/>
              <a:defRPr/>
            </a:pPr>
            <a:r>
              <a:rPr lang="es-PE" sz="2600" dirty="0">
                <a:solidFill>
                  <a:srgbClr val="FF0000"/>
                </a:solidFill>
              </a:rPr>
              <a:t>Instrucciones para formular expresión de </a:t>
            </a:r>
            <a:r>
              <a:rPr lang="es-PE" sz="2600" dirty="0" smtClean="0">
                <a:solidFill>
                  <a:srgbClr val="FF0000"/>
                </a:solidFill>
              </a:rPr>
              <a:t>interés.</a:t>
            </a:r>
          </a:p>
          <a:p>
            <a:pPr marL="0" indent="0">
              <a:lnSpc>
                <a:spcPct val="120000"/>
              </a:lnSpc>
              <a:buNone/>
              <a:defRPr/>
            </a:pPr>
            <a:r>
              <a:rPr lang="es-PE" sz="3000" dirty="0">
                <a:solidFill>
                  <a:srgbClr val="FF0000"/>
                </a:solidFill>
                <a:latin typeface="Calibri" pitchFamily="34" charset="0"/>
                <a:cs typeface="Arial" charset="0"/>
              </a:rPr>
              <a:t>Solicitud de </a:t>
            </a:r>
            <a:r>
              <a:rPr lang="es-PE" sz="3000" dirty="0" smtClean="0">
                <a:solidFill>
                  <a:srgbClr val="FF0000"/>
                </a:solidFill>
                <a:latin typeface="Calibri" pitchFamily="34" charset="0"/>
                <a:cs typeface="Arial" charset="0"/>
              </a:rPr>
              <a:t>Cotización </a:t>
            </a:r>
            <a:endParaRPr lang="es-PE" sz="3000" dirty="0">
              <a:solidFill>
                <a:srgbClr val="FF0000"/>
              </a:solidFill>
              <a:latin typeface="Calibri" pitchFamily="34" charset="0"/>
              <a:cs typeface="Arial" charset="0"/>
            </a:endParaRPr>
          </a:p>
          <a:p>
            <a:pPr algn="just">
              <a:lnSpc>
                <a:spcPct val="120000"/>
              </a:lnSpc>
              <a:defRPr/>
            </a:pPr>
            <a:r>
              <a:rPr lang="es-PE" sz="2600" dirty="0" smtClean="0">
                <a:solidFill>
                  <a:srgbClr val="FF0000"/>
                </a:solidFill>
                <a:cs typeface="Arial" charset="0"/>
              </a:rPr>
              <a:t>Especificaciones </a:t>
            </a:r>
            <a:r>
              <a:rPr lang="es-PE" sz="2600" dirty="0">
                <a:solidFill>
                  <a:srgbClr val="FF0000"/>
                </a:solidFill>
                <a:cs typeface="Arial" charset="0"/>
              </a:rPr>
              <a:t>Técnicas o Términos de </a:t>
            </a:r>
            <a:r>
              <a:rPr lang="es-PE" sz="2600" dirty="0" smtClean="0">
                <a:solidFill>
                  <a:srgbClr val="FF0000"/>
                </a:solidFill>
                <a:cs typeface="Arial" charset="0"/>
              </a:rPr>
              <a:t>Referencia.</a:t>
            </a:r>
            <a:endParaRPr lang="es-PE" sz="2600" dirty="0">
              <a:solidFill>
                <a:srgbClr val="FF0000"/>
              </a:solidFill>
              <a:cs typeface="Arial" charset="0"/>
            </a:endParaRPr>
          </a:p>
          <a:p>
            <a:pPr algn="just">
              <a:lnSpc>
                <a:spcPct val="120000"/>
              </a:lnSpc>
              <a:defRPr/>
            </a:pPr>
            <a:r>
              <a:rPr lang="es-PE" sz="2600" dirty="0">
                <a:solidFill>
                  <a:srgbClr val="FF0000"/>
                </a:solidFill>
              </a:rPr>
              <a:t>Cuando no se elabore y la información se obtenga de manera telefónica, presencial o mediante portales electrónicos se debe elaborar </a:t>
            </a:r>
            <a:r>
              <a:rPr lang="es-PE" sz="2600" dirty="0" smtClean="0">
                <a:solidFill>
                  <a:srgbClr val="FF0000"/>
                </a:solidFill>
              </a:rPr>
              <a:t>informe con detalles </a:t>
            </a:r>
            <a:r>
              <a:rPr lang="es-PE" sz="2600" dirty="0">
                <a:solidFill>
                  <a:srgbClr val="FF0000"/>
                </a:solidFill>
              </a:rPr>
              <a:t>de </a:t>
            </a:r>
            <a:r>
              <a:rPr lang="es-PE" sz="2600" dirty="0" smtClean="0">
                <a:solidFill>
                  <a:srgbClr val="FF0000"/>
                </a:solidFill>
              </a:rPr>
              <a:t>indagación.</a:t>
            </a:r>
            <a:endParaRPr lang="es-ES" sz="2600" dirty="0">
              <a:solidFill>
                <a:srgbClr val="FF0000"/>
              </a:solidFill>
            </a:endParaRPr>
          </a:p>
          <a:p>
            <a:pPr>
              <a:defRPr/>
            </a:pPr>
            <a:endParaRPr lang="es-PE" altLang="es-PE" sz="2400" dirty="0">
              <a:solidFill>
                <a:srgbClr val="FF0000"/>
              </a:solidFill>
              <a:cs typeface="Arial" charset="0"/>
            </a:endParaRPr>
          </a:p>
          <a:p>
            <a:endParaRPr lang="es-PE" sz="2400" dirty="0">
              <a:solidFill>
                <a:srgbClr val="000066"/>
              </a:solidFill>
              <a:cs typeface="Arial" charset="0"/>
            </a:endParaRPr>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3"/>
            </a:pPr>
            <a:r>
              <a:rPr lang="es-PE" sz="3000" dirty="0" smtClean="0">
                <a:solidFill>
                  <a:srgbClr val="FF0000"/>
                </a:solidFill>
                <a:latin typeface="Calibri" pitchFamily="34" charset="0"/>
                <a:cs typeface="Arial" charset="0"/>
              </a:rPr>
              <a:t>Contenido de Solicitudes de Expresión de Interés y de Cotización</a:t>
            </a:r>
            <a:endParaRPr lang="es-PE" sz="3000" dirty="0">
              <a:solidFill>
                <a:srgbClr val="FF0000"/>
              </a:solidFill>
              <a:latin typeface="Calibri" pitchFamily="34" charset="0"/>
              <a:cs typeface="Arial" charset="0"/>
            </a:endParaRPr>
          </a:p>
        </p:txBody>
      </p:sp>
    </p:spTree>
    <p:extLst>
      <p:ext uri="{BB962C8B-B14F-4D97-AF65-F5344CB8AC3E}">
        <p14:creationId xmlns:p14="http://schemas.microsoft.com/office/powerpoint/2010/main" val="4273733146"/>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33</a:t>
            </a:fld>
            <a:endParaRPr lang="es-PE"/>
          </a:p>
        </p:txBody>
      </p:sp>
      <p:sp>
        <p:nvSpPr>
          <p:cNvPr id="65539" name="Rectangle 3"/>
          <p:cNvSpPr>
            <a:spLocks noGrp="1" noChangeArrowheads="1"/>
          </p:cNvSpPr>
          <p:nvPr>
            <p:ph idx="4294967295"/>
          </p:nvPr>
        </p:nvSpPr>
        <p:spPr>
          <a:xfrm>
            <a:off x="0" y="1473200"/>
            <a:ext cx="10126663" cy="5022850"/>
          </a:xfrm>
        </p:spPr>
        <p:txBody>
          <a:bodyPr>
            <a:normAutofit/>
          </a:bodyPr>
          <a:lstStyle/>
          <a:p>
            <a:pPr algn="just">
              <a:lnSpc>
                <a:spcPct val="100000"/>
              </a:lnSpc>
              <a:defRPr/>
            </a:pPr>
            <a:r>
              <a:rPr lang="es-PE" sz="2400" dirty="0" smtClean="0">
                <a:solidFill>
                  <a:srgbClr val="FF0000"/>
                </a:solidFill>
              </a:rPr>
              <a:t>Capacidad </a:t>
            </a:r>
            <a:r>
              <a:rPr lang="es-PE" sz="2400" dirty="0">
                <a:solidFill>
                  <a:srgbClr val="FF0000"/>
                </a:solidFill>
              </a:rPr>
              <a:t>legal: documentación que acredite representación y habilitación para llevar a cabo la actividad </a:t>
            </a:r>
            <a:r>
              <a:rPr lang="es-PE" sz="2400" dirty="0" smtClean="0">
                <a:solidFill>
                  <a:srgbClr val="FF0000"/>
                </a:solidFill>
              </a:rPr>
              <a:t>económica. Es requisito </a:t>
            </a:r>
            <a:r>
              <a:rPr lang="es-PE" sz="2400" dirty="0">
                <a:solidFill>
                  <a:srgbClr val="FF0000"/>
                </a:solidFill>
              </a:rPr>
              <a:t>de </a:t>
            </a:r>
            <a:r>
              <a:rPr lang="es-PE" sz="2400" dirty="0" smtClean="0">
                <a:solidFill>
                  <a:srgbClr val="FF0000"/>
                </a:solidFill>
              </a:rPr>
              <a:t>precalificación.</a:t>
            </a:r>
            <a:endParaRPr lang="es-ES" sz="2400" dirty="0">
              <a:solidFill>
                <a:srgbClr val="FF0000"/>
              </a:solidFill>
            </a:endParaRPr>
          </a:p>
          <a:p>
            <a:pPr algn="just">
              <a:lnSpc>
                <a:spcPct val="100000"/>
              </a:lnSpc>
              <a:defRPr/>
            </a:pPr>
            <a:r>
              <a:rPr lang="es-PE" sz="2400" dirty="0">
                <a:solidFill>
                  <a:srgbClr val="FF0000"/>
                </a:solidFill>
              </a:rPr>
              <a:t>Capacidad técnica y profesional: que acredita equipamiento, infraestructura, soporte y experiencia del </a:t>
            </a:r>
            <a:r>
              <a:rPr lang="es-PE" sz="2400" dirty="0" smtClean="0">
                <a:solidFill>
                  <a:srgbClr val="FF0000"/>
                </a:solidFill>
              </a:rPr>
              <a:t>personal. </a:t>
            </a:r>
          </a:p>
          <a:p>
            <a:pPr algn="just">
              <a:lnSpc>
                <a:spcPct val="100000"/>
              </a:lnSpc>
              <a:defRPr/>
            </a:pPr>
            <a:r>
              <a:rPr lang="es-PE" sz="2400" dirty="0" smtClean="0">
                <a:solidFill>
                  <a:srgbClr val="FF0000"/>
                </a:solidFill>
              </a:rPr>
              <a:t>Las calificaciones del personal pueden requerirse para consultoría </a:t>
            </a:r>
            <a:r>
              <a:rPr lang="es-PE" sz="2400" dirty="0">
                <a:solidFill>
                  <a:srgbClr val="FF0000"/>
                </a:solidFill>
              </a:rPr>
              <a:t>en </a:t>
            </a:r>
            <a:r>
              <a:rPr lang="es-PE" sz="2400" dirty="0" smtClean="0">
                <a:solidFill>
                  <a:srgbClr val="FF0000"/>
                </a:solidFill>
              </a:rPr>
              <a:t>general.</a:t>
            </a:r>
          </a:p>
          <a:p>
            <a:pPr algn="just">
              <a:lnSpc>
                <a:spcPct val="100000"/>
              </a:lnSpc>
              <a:defRPr/>
            </a:pPr>
            <a:r>
              <a:rPr lang="es-PE" sz="2400" dirty="0">
                <a:latin typeface="Calibri" pitchFamily="34" charset="0"/>
              </a:rPr>
              <a:t>Experiencia del postor.</a:t>
            </a:r>
            <a:endParaRPr lang="es-ES" sz="2400" dirty="0">
              <a:latin typeface="Calibri" pitchFamily="34" charset="0"/>
            </a:endParaRPr>
          </a:p>
          <a:p>
            <a:pPr algn="just">
              <a:lnSpc>
                <a:spcPct val="100000"/>
              </a:lnSpc>
              <a:defRPr/>
            </a:pPr>
            <a:r>
              <a:rPr lang="es-PE" sz="2400" dirty="0" smtClean="0">
                <a:solidFill>
                  <a:srgbClr val="FF0000"/>
                </a:solidFill>
              </a:rPr>
              <a:t>Entidad </a:t>
            </a:r>
            <a:r>
              <a:rPr lang="es-PE" sz="2400" dirty="0">
                <a:solidFill>
                  <a:srgbClr val="FF0000"/>
                </a:solidFill>
              </a:rPr>
              <a:t>no puede imponer requisitos distintos a estos ni a los señalados en      documentos estándar </a:t>
            </a:r>
            <a:r>
              <a:rPr lang="es-PE" sz="2400" dirty="0" smtClean="0">
                <a:solidFill>
                  <a:srgbClr val="FF0000"/>
                </a:solidFill>
              </a:rPr>
              <a:t>aprobados por el OSCE.  </a:t>
            </a:r>
            <a:endParaRPr lang="es-ES" sz="2400" dirty="0">
              <a:solidFill>
                <a:srgbClr val="FF0000"/>
              </a:solidFill>
            </a:endParaRPr>
          </a:p>
          <a:p>
            <a:pPr algn="just">
              <a:lnSpc>
                <a:spcPct val="100000"/>
              </a:lnSpc>
              <a:defRPr/>
            </a:pPr>
            <a:r>
              <a:rPr lang="es-PE" sz="2400" dirty="0" smtClean="0">
                <a:latin typeface="Calibri" pitchFamily="34" charset="0"/>
              </a:rPr>
              <a:t>Promesa Formal de Consorcio. Solo </a:t>
            </a:r>
            <a:r>
              <a:rPr lang="es-PE" sz="2400" dirty="0">
                <a:latin typeface="Calibri" pitchFamily="34" charset="0"/>
              </a:rPr>
              <a:t>se considera la experiencia de aquellos integrantes que ejecutan conjuntamente el objeto materia de la convocatoria, previamente ponderada,  conforme a Directiva que el OSCE apruebe.</a:t>
            </a:r>
            <a:endParaRPr lang="es-ES" sz="2400" dirty="0">
              <a:latin typeface="Calibri" pitchFamily="34" charset="0"/>
            </a:endParaRPr>
          </a:p>
          <a:p>
            <a:endParaRPr lang="es-PE" sz="2400" dirty="0">
              <a:solidFill>
                <a:srgbClr val="000066"/>
              </a:solidFill>
              <a:cs typeface="Arial" charset="0"/>
            </a:endParaRPr>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4"/>
            </a:pPr>
            <a:r>
              <a:rPr lang="es-PE" sz="3000" dirty="0">
                <a:solidFill>
                  <a:srgbClr val="FF0000"/>
                </a:solidFill>
              </a:rPr>
              <a:t>Requisitos de </a:t>
            </a:r>
            <a:r>
              <a:rPr lang="es-PE" sz="3000" dirty="0" smtClean="0">
                <a:solidFill>
                  <a:srgbClr val="FF0000"/>
                </a:solidFill>
              </a:rPr>
              <a:t>Calificación</a:t>
            </a:r>
            <a:endParaRPr lang="es-PE" sz="3000" dirty="0">
              <a:solidFill>
                <a:srgbClr val="FF0000"/>
              </a:solidFill>
              <a:latin typeface="Calibri" pitchFamily="34" charset="0"/>
              <a:cs typeface="Arial" charset="0"/>
            </a:endParaRPr>
          </a:p>
        </p:txBody>
      </p:sp>
    </p:spTree>
    <p:extLst>
      <p:ext uri="{BB962C8B-B14F-4D97-AF65-F5344CB8AC3E}">
        <p14:creationId xmlns:p14="http://schemas.microsoft.com/office/powerpoint/2010/main" val="45073818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34</a:t>
            </a:fld>
            <a:endParaRPr lang="es-PE"/>
          </a:p>
        </p:txBody>
      </p:sp>
      <p:sp>
        <p:nvSpPr>
          <p:cNvPr id="65539" name="Rectangle 3"/>
          <p:cNvSpPr>
            <a:spLocks noGrp="1" noChangeArrowheads="1"/>
          </p:cNvSpPr>
          <p:nvPr>
            <p:ph idx="4294967295"/>
          </p:nvPr>
        </p:nvSpPr>
        <p:spPr>
          <a:xfrm>
            <a:off x="0" y="1473200"/>
            <a:ext cx="9866313" cy="5022850"/>
          </a:xfrm>
        </p:spPr>
        <p:txBody>
          <a:bodyPr>
            <a:normAutofit/>
          </a:bodyPr>
          <a:lstStyle/>
          <a:p>
            <a:pPr marL="0" indent="0">
              <a:lnSpc>
                <a:spcPct val="100000"/>
              </a:lnSpc>
              <a:buNone/>
              <a:defRPr/>
            </a:pPr>
            <a:r>
              <a:rPr lang="es-PE" sz="2400" dirty="0">
                <a:latin typeface="Calibri" pitchFamily="34" charset="0"/>
              </a:rPr>
              <a:t>Debe contemplar:</a:t>
            </a:r>
          </a:p>
          <a:p>
            <a:pPr algn="just">
              <a:lnSpc>
                <a:spcPct val="100000"/>
              </a:lnSpc>
              <a:defRPr/>
            </a:pPr>
            <a:r>
              <a:rPr lang="es-PE" sz="2400" dirty="0">
                <a:latin typeface="Calibri" pitchFamily="34" charset="0"/>
              </a:rPr>
              <a:t>Factores de evaluación, que deben guardar vinculación, razonabilidad y proporcionalidad con el objeto de la </a:t>
            </a:r>
            <a:r>
              <a:rPr lang="es-PE" sz="2400" dirty="0" smtClean="0">
                <a:latin typeface="Calibri" pitchFamily="34" charset="0"/>
              </a:rPr>
              <a:t>contratación.</a:t>
            </a:r>
            <a:endParaRPr lang="es-ES" sz="2400" dirty="0">
              <a:latin typeface="Calibri" pitchFamily="34" charset="0"/>
            </a:endParaRPr>
          </a:p>
          <a:p>
            <a:pPr algn="just">
              <a:lnSpc>
                <a:spcPct val="100000"/>
              </a:lnSpc>
              <a:defRPr/>
            </a:pPr>
            <a:r>
              <a:rPr lang="es-PE" sz="2400" dirty="0">
                <a:latin typeface="Calibri" pitchFamily="34" charset="0"/>
              </a:rPr>
              <a:t>Ponderación de cada factor, puntajes máximos para cada factor y la forma de asignación del puntaje en cada factor.  En  consultoría puntaje técnico mínimo </a:t>
            </a:r>
            <a:r>
              <a:rPr lang="es-PE" sz="2400" dirty="0">
                <a:solidFill>
                  <a:srgbClr val="FF0000"/>
                </a:solidFill>
                <a:cs typeface="Arial" charset="0"/>
              </a:rPr>
              <a:t>se define en las Bases </a:t>
            </a:r>
            <a:r>
              <a:rPr lang="es-PE" sz="2400" dirty="0" smtClean="0">
                <a:solidFill>
                  <a:srgbClr val="FF0000"/>
                </a:solidFill>
                <a:cs typeface="Arial" charset="0"/>
              </a:rPr>
              <a:t>estándar.  </a:t>
            </a:r>
            <a:r>
              <a:rPr lang="es-PE" sz="2400" dirty="0">
                <a:latin typeface="Calibri" pitchFamily="34" charset="0"/>
              </a:rPr>
              <a:t>En bienes, servicios en general y obras se debe considerar la siguiente ponderación:</a:t>
            </a:r>
            <a:endParaRPr lang="es-ES" sz="2400" dirty="0">
              <a:latin typeface="Calibri" pitchFamily="34" charset="0"/>
            </a:endParaRPr>
          </a:p>
          <a:p>
            <a:pPr marL="0" indent="627063">
              <a:lnSpc>
                <a:spcPct val="100000"/>
              </a:lnSpc>
              <a:buFontTx/>
              <a:buNone/>
              <a:tabLst>
                <a:tab pos="723900" algn="l"/>
              </a:tabLst>
              <a:defRPr/>
            </a:pPr>
            <a:r>
              <a:rPr lang="es-PE" sz="2400" dirty="0">
                <a:solidFill>
                  <a:srgbClr val="FF0000"/>
                </a:solidFill>
              </a:rPr>
              <a:t>Precio					50 a 100 </a:t>
            </a:r>
            <a:endParaRPr lang="es-ES" sz="2400" dirty="0">
              <a:solidFill>
                <a:srgbClr val="FF0000"/>
              </a:solidFill>
            </a:endParaRPr>
          </a:p>
          <a:p>
            <a:pPr marL="0" indent="627063">
              <a:lnSpc>
                <a:spcPct val="100000"/>
              </a:lnSpc>
              <a:buFontTx/>
              <a:buNone/>
              <a:tabLst>
                <a:tab pos="723900" algn="l"/>
              </a:tabLst>
              <a:defRPr/>
            </a:pPr>
            <a:r>
              <a:rPr lang="es-PE" sz="2400" dirty="0">
                <a:solidFill>
                  <a:srgbClr val="FF0000"/>
                </a:solidFill>
              </a:rPr>
              <a:t>Otros factores 			</a:t>
            </a:r>
            <a:r>
              <a:rPr lang="es-PE" sz="2400" dirty="0" smtClean="0">
                <a:solidFill>
                  <a:srgbClr val="FF0000"/>
                </a:solidFill>
              </a:rPr>
              <a:t>	0 </a:t>
            </a:r>
            <a:r>
              <a:rPr lang="es-PE" sz="2400" dirty="0">
                <a:solidFill>
                  <a:srgbClr val="FF0000"/>
                </a:solidFill>
              </a:rPr>
              <a:t>a 50</a:t>
            </a:r>
            <a:endParaRPr lang="es-ES" sz="2400" dirty="0">
              <a:solidFill>
                <a:srgbClr val="FF0000"/>
              </a:solidFill>
            </a:endParaRPr>
          </a:p>
          <a:p>
            <a:pPr algn="just">
              <a:lnSpc>
                <a:spcPct val="100000"/>
              </a:lnSpc>
              <a:defRPr/>
            </a:pPr>
            <a:r>
              <a:rPr lang="es-PE" sz="2400" dirty="0">
                <a:latin typeface="Calibri" pitchFamily="34" charset="0"/>
              </a:rPr>
              <a:t>En consultoría evaluación técnica y económica se realiza sobre 100 </a:t>
            </a:r>
            <a:r>
              <a:rPr lang="es-PE" sz="2400" dirty="0" smtClean="0">
                <a:latin typeface="Calibri" pitchFamily="34" charset="0"/>
              </a:rPr>
              <a:t>puntos. </a:t>
            </a:r>
            <a:endParaRPr lang="es-ES" sz="2400" dirty="0">
              <a:latin typeface="Calibri" pitchFamily="34" charset="0"/>
            </a:endParaRPr>
          </a:p>
          <a:p>
            <a:pPr algn="just">
              <a:lnSpc>
                <a:spcPct val="100000"/>
              </a:lnSpc>
              <a:defRPr/>
            </a:pPr>
            <a:r>
              <a:rPr lang="es-PE" sz="2400" dirty="0">
                <a:latin typeface="Calibri" pitchFamily="34" charset="0"/>
              </a:rPr>
              <a:t>Documentación que sirve para acreditar factores de evaluación.</a:t>
            </a:r>
            <a:endParaRPr lang="es-ES" sz="2400" dirty="0">
              <a:latin typeface="Calibri" pitchFamily="34" charset="0"/>
            </a:endParaRPr>
          </a:p>
          <a:p>
            <a:pPr algn="just">
              <a:defRPr/>
            </a:pPr>
            <a:endParaRPr lang="es-ES" sz="2400" dirty="0">
              <a:solidFill>
                <a:srgbClr val="FF0000"/>
              </a:solidFill>
              <a:cs typeface="Arial" charset="0"/>
            </a:endParaRPr>
          </a:p>
          <a:p>
            <a:endParaRPr lang="es-PE" sz="2400" dirty="0">
              <a:solidFill>
                <a:srgbClr val="000066"/>
              </a:solidFill>
              <a:cs typeface="Arial" charset="0"/>
            </a:endParaRPr>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5"/>
            </a:pPr>
            <a:r>
              <a:rPr lang="es-PE" sz="3000" dirty="0" smtClean="0">
                <a:solidFill>
                  <a:srgbClr val="FF0000"/>
                </a:solidFill>
              </a:rPr>
              <a:t>Procedimiento de Evaluación</a:t>
            </a:r>
            <a:endParaRPr lang="es-PE" sz="3000" dirty="0">
              <a:solidFill>
                <a:srgbClr val="FF0000"/>
              </a:solidFill>
              <a:latin typeface="Calibri" pitchFamily="34" charset="0"/>
              <a:cs typeface="Arial" charset="0"/>
            </a:endParaRPr>
          </a:p>
        </p:txBody>
      </p:sp>
    </p:spTree>
    <p:extLst>
      <p:ext uri="{BB962C8B-B14F-4D97-AF65-F5344CB8AC3E}">
        <p14:creationId xmlns:p14="http://schemas.microsoft.com/office/powerpoint/2010/main" val="2184511046"/>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35</a:t>
            </a:fld>
            <a:endParaRPr lang="es-PE"/>
          </a:p>
        </p:txBody>
      </p:sp>
      <p:sp>
        <p:nvSpPr>
          <p:cNvPr id="65539" name="Rectangle 3"/>
          <p:cNvSpPr>
            <a:spLocks noGrp="1" noChangeArrowheads="1"/>
          </p:cNvSpPr>
          <p:nvPr>
            <p:ph idx="4294967295"/>
          </p:nvPr>
        </p:nvSpPr>
        <p:spPr>
          <a:xfrm>
            <a:off x="0" y="1473200"/>
            <a:ext cx="9866313" cy="5022850"/>
          </a:xfrm>
        </p:spPr>
        <p:txBody>
          <a:bodyPr>
            <a:normAutofit/>
          </a:bodyPr>
          <a:lstStyle/>
          <a:p>
            <a:pPr marL="0" indent="0">
              <a:lnSpc>
                <a:spcPct val="100000"/>
              </a:lnSpc>
              <a:buFontTx/>
              <a:buNone/>
              <a:defRPr/>
            </a:pPr>
            <a:r>
              <a:rPr lang="es-PE" sz="2400" dirty="0">
                <a:latin typeface="Calibri" pitchFamily="34" charset="0"/>
              </a:rPr>
              <a:t>Factores de evaluación para bienes, servicios en general y obras: </a:t>
            </a:r>
          </a:p>
          <a:p>
            <a:pPr algn="just">
              <a:lnSpc>
                <a:spcPct val="100000"/>
              </a:lnSpc>
              <a:defRPr/>
            </a:pPr>
            <a:r>
              <a:rPr lang="es-PE" sz="2400" dirty="0">
                <a:latin typeface="Calibri" pitchFamily="34" charset="0"/>
              </a:rPr>
              <a:t>Precio (obligatorio</a:t>
            </a:r>
            <a:r>
              <a:rPr lang="es-PE" sz="2400" dirty="0" smtClean="0">
                <a:latin typeface="Calibri" pitchFamily="34" charset="0"/>
              </a:rPr>
              <a:t>).</a:t>
            </a:r>
            <a:endParaRPr lang="es-PE" sz="2400" dirty="0">
              <a:latin typeface="Calibri" pitchFamily="34" charset="0"/>
            </a:endParaRPr>
          </a:p>
          <a:p>
            <a:pPr algn="just">
              <a:lnSpc>
                <a:spcPct val="100000"/>
              </a:lnSpc>
              <a:defRPr/>
            </a:pPr>
            <a:r>
              <a:rPr lang="es-PE" sz="2400" dirty="0">
                <a:latin typeface="Calibri" pitchFamily="34" charset="0"/>
              </a:rPr>
              <a:t>Plazo para la entrega de los bienes o la prestación de servicios (opcional)</a:t>
            </a:r>
            <a:endParaRPr lang="es-ES" sz="2400" dirty="0">
              <a:latin typeface="Calibri" pitchFamily="34" charset="0"/>
            </a:endParaRPr>
          </a:p>
          <a:p>
            <a:pPr algn="just">
              <a:lnSpc>
                <a:spcPct val="100000"/>
              </a:lnSpc>
              <a:defRPr/>
            </a:pPr>
            <a:r>
              <a:rPr lang="es-PE" sz="2400" dirty="0">
                <a:latin typeface="Calibri" pitchFamily="34" charset="0"/>
              </a:rPr>
              <a:t>Características particulares que se ofrecen para el objeto de contratación, como las</a:t>
            </a:r>
            <a:r>
              <a:rPr lang="es-PE" sz="2400" dirty="0" smtClean="0">
                <a:solidFill>
                  <a:srgbClr val="000066"/>
                </a:solidFill>
                <a:cs typeface="Arial" charset="0"/>
              </a:rPr>
              <a:t> </a:t>
            </a:r>
            <a:r>
              <a:rPr lang="es-PE" sz="2400" dirty="0" smtClean="0">
                <a:solidFill>
                  <a:srgbClr val="FF0000"/>
                </a:solidFill>
                <a:cs typeface="Arial" charset="0"/>
              </a:rPr>
              <a:t>relacionadas </a:t>
            </a:r>
            <a:r>
              <a:rPr lang="es-PE" sz="2400" dirty="0">
                <a:solidFill>
                  <a:srgbClr val="FF0000"/>
                </a:solidFill>
                <a:cs typeface="Arial" charset="0"/>
              </a:rPr>
              <a:t>a sostenibilidad ambiental o social, </a:t>
            </a:r>
            <a:r>
              <a:rPr lang="es-PE" sz="2400" dirty="0">
                <a:latin typeface="Calibri" pitchFamily="34" charset="0"/>
              </a:rPr>
              <a:t>mejoras para bienes y servicios, entre otras (opcional</a:t>
            </a:r>
            <a:r>
              <a:rPr lang="es-PE" sz="2400" dirty="0" smtClean="0">
                <a:latin typeface="Calibri" pitchFamily="34" charset="0"/>
              </a:rPr>
              <a:t>).</a:t>
            </a:r>
            <a:endParaRPr lang="es-ES" sz="2400" dirty="0">
              <a:latin typeface="Calibri" pitchFamily="34" charset="0"/>
            </a:endParaRPr>
          </a:p>
          <a:p>
            <a:pPr algn="just">
              <a:lnSpc>
                <a:spcPct val="100000"/>
              </a:lnSpc>
              <a:defRPr/>
            </a:pPr>
            <a:r>
              <a:rPr lang="es-PE" sz="2400" dirty="0">
                <a:latin typeface="Calibri" pitchFamily="34" charset="0"/>
              </a:rPr>
              <a:t>Garantía comercial y/o de fábrica (opcional</a:t>
            </a:r>
            <a:r>
              <a:rPr lang="es-PE" sz="2400" dirty="0" smtClean="0">
                <a:latin typeface="Calibri" pitchFamily="34" charset="0"/>
              </a:rPr>
              <a:t>).</a:t>
            </a:r>
            <a:endParaRPr lang="es-ES" sz="2400" dirty="0">
              <a:latin typeface="Calibri" pitchFamily="34" charset="0"/>
            </a:endParaRPr>
          </a:p>
          <a:p>
            <a:pPr algn="just">
              <a:lnSpc>
                <a:spcPct val="100000"/>
              </a:lnSpc>
              <a:defRPr/>
            </a:pPr>
            <a:r>
              <a:rPr lang="es-PE" sz="2400" dirty="0">
                <a:solidFill>
                  <a:srgbClr val="FF0000"/>
                </a:solidFill>
                <a:cs typeface="Arial" charset="0"/>
              </a:rPr>
              <a:t>Otros previstos en documentos </a:t>
            </a:r>
            <a:r>
              <a:rPr lang="es-PE" sz="2400" dirty="0" smtClean="0">
                <a:solidFill>
                  <a:srgbClr val="FF0000"/>
                </a:solidFill>
                <a:cs typeface="Arial" charset="0"/>
              </a:rPr>
              <a:t>estándar que apruebe el OSCE.</a:t>
            </a:r>
            <a:endParaRPr lang="es-ES" sz="2400" dirty="0">
              <a:solidFill>
                <a:srgbClr val="FF0000"/>
              </a:solidFill>
              <a:cs typeface="Arial" charset="0"/>
            </a:endParaRPr>
          </a:p>
          <a:p>
            <a:pPr algn="just">
              <a:lnSpc>
                <a:spcPct val="100000"/>
              </a:lnSpc>
              <a:defRPr/>
            </a:pPr>
            <a:r>
              <a:rPr lang="es-PE" sz="2400" dirty="0">
                <a:latin typeface="Calibri" pitchFamily="34" charset="0"/>
              </a:rPr>
              <a:t>Factores deben ser </a:t>
            </a:r>
            <a:r>
              <a:rPr lang="es-PE" sz="2400" dirty="0" smtClean="0">
                <a:latin typeface="Calibri" pitchFamily="34" charset="0"/>
              </a:rPr>
              <a:t>objetivos.</a:t>
            </a:r>
            <a:endParaRPr lang="es-ES" sz="2400" dirty="0">
              <a:latin typeface="Calibri" pitchFamily="34" charset="0"/>
            </a:endParaRPr>
          </a:p>
          <a:p>
            <a:pPr>
              <a:defRPr/>
            </a:pPr>
            <a:endParaRPr lang="es-ES" sz="2400" dirty="0">
              <a:latin typeface="Calibri" pitchFamily="34" charset="0"/>
            </a:endParaRPr>
          </a:p>
          <a:p>
            <a:pPr algn="just">
              <a:defRPr/>
            </a:pPr>
            <a:endParaRPr lang="es-ES" sz="2400" dirty="0">
              <a:solidFill>
                <a:srgbClr val="FF0000"/>
              </a:solidFill>
              <a:cs typeface="Arial" charset="0"/>
            </a:endParaRPr>
          </a:p>
          <a:p>
            <a:endParaRPr lang="es-PE" sz="2400" dirty="0">
              <a:solidFill>
                <a:srgbClr val="000066"/>
              </a:solidFill>
              <a:cs typeface="Arial" charset="0"/>
            </a:endParaRPr>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6"/>
            </a:pPr>
            <a:r>
              <a:rPr lang="es-PE" sz="3000" dirty="0" smtClean="0">
                <a:solidFill>
                  <a:srgbClr val="FF0000"/>
                </a:solidFill>
              </a:rPr>
              <a:t>Factores de Evaluación</a:t>
            </a:r>
            <a:endParaRPr lang="es-PE" sz="3000" dirty="0">
              <a:solidFill>
                <a:srgbClr val="FF0000"/>
              </a:solidFill>
              <a:latin typeface="Calibri" pitchFamily="34" charset="0"/>
              <a:cs typeface="Arial" charset="0"/>
            </a:endParaRPr>
          </a:p>
        </p:txBody>
      </p:sp>
    </p:spTree>
    <p:extLst>
      <p:ext uri="{BB962C8B-B14F-4D97-AF65-F5344CB8AC3E}">
        <p14:creationId xmlns:p14="http://schemas.microsoft.com/office/powerpoint/2010/main" val="3104762538"/>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36</a:t>
            </a:fld>
            <a:endParaRPr lang="es-PE"/>
          </a:p>
        </p:txBody>
      </p:sp>
      <p:sp>
        <p:nvSpPr>
          <p:cNvPr id="65539" name="Rectangle 3"/>
          <p:cNvSpPr>
            <a:spLocks noGrp="1" noChangeArrowheads="1"/>
          </p:cNvSpPr>
          <p:nvPr>
            <p:ph idx="4294967295"/>
          </p:nvPr>
        </p:nvSpPr>
        <p:spPr>
          <a:xfrm>
            <a:off x="1887538" y="1473200"/>
            <a:ext cx="10304462" cy="5254625"/>
          </a:xfrm>
        </p:spPr>
        <p:txBody>
          <a:bodyPr>
            <a:normAutofit/>
          </a:bodyPr>
          <a:lstStyle/>
          <a:p>
            <a:pPr marL="0" indent="0">
              <a:lnSpc>
                <a:spcPct val="100000"/>
              </a:lnSpc>
              <a:buFontTx/>
              <a:buNone/>
              <a:defRPr/>
            </a:pPr>
            <a:r>
              <a:rPr lang="es-PE" sz="2400" dirty="0">
                <a:latin typeface="Calibri" pitchFamily="34" charset="0"/>
              </a:rPr>
              <a:t>Factores de evaluación para consultoría: </a:t>
            </a:r>
          </a:p>
          <a:p>
            <a:pPr>
              <a:lnSpc>
                <a:spcPct val="100000"/>
              </a:lnSpc>
              <a:defRPr/>
            </a:pPr>
            <a:r>
              <a:rPr lang="es-PE" sz="2400" dirty="0">
                <a:latin typeface="Calibri" pitchFamily="34" charset="0"/>
              </a:rPr>
              <a:t>Precio (obligatorio</a:t>
            </a:r>
            <a:r>
              <a:rPr lang="es-PE" sz="2400" dirty="0" smtClean="0">
                <a:latin typeface="Calibri" pitchFamily="34" charset="0"/>
              </a:rPr>
              <a:t>).  Además </a:t>
            </a:r>
            <a:r>
              <a:rPr lang="es-PE" sz="2400" dirty="0">
                <a:latin typeface="Calibri" pitchFamily="34" charset="0"/>
              </a:rPr>
              <a:t>como mínimo uno de los siguientes:</a:t>
            </a:r>
          </a:p>
          <a:p>
            <a:pPr>
              <a:lnSpc>
                <a:spcPct val="100000"/>
              </a:lnSpc>
              <a:defRPr/>
            </a:pPr>
            <a:r>
              <a:rPr lang="es-PE" sz="2400" dirty="0">
                <a:solidFill>
                  <a:srgbClr val="FF0000"/>
                </a:solidFill>
              </a:rPr>
              <a:t>Metodología </a:t>
            </a:r>
            <a:r>
              <a:rPr lang="es-PE" sz="2400" dirty="0" smtClean="0">
                <a:solidFill>
                  <a:srgbClr val="FF0000"/>
                </a:solidFill>
              </a:rPr>
              <a:t>propuesta,  </a:t>
            </a:r>
          </a:p>
          <a:p>
            <a:pPr>
              <a:lnSpc>
                <a:spcPct val="100000"/>
              </a:lnSpc>
              <a:defRPr/>
            </a:pPr>
            <a:r>
              <a:rPr lang="es-PE" sz="2400" dirty="0" smtClean="0"/>
              <a:t>Calificaciones </a:t>
            </a:r>
            <a:r>
              <a:rPr lang="es-PE" sz="2400" dirty="0"/>
              <a:t>y/o experiencia del </a:t>
            </a:r>
            <a:r>
              <a:rPr lang="es-PE" sz="2400" dirty="0" smtClean="0"/>
              <a:t>personal clave.</a:t>
            </a:r>
            <a:endParaRPr lang="es-ES" sz="2400" dirty="0"/>
          </a:p>
          <a:p>
            <a:pPr>
              <a:lnSpc>
                <a:spcPct val="100000"/>
              </a:lnSpc>
              <a:defRPr/>
            </a:pPr>
            <a:r>
              <a:rPr lang="es-PE" sz="2400" dirty="0"/>
              <a:t>Referidos al objeto de convocatoria, </a:t>
            </a:r>
            <a:r>
              <a:rPr lang="es-PE" sz="2400" dirty="0" smtClean="0"/>
              <a:t>equipamiento </a:t>
            </a:r>
            <a:r>
              <a:rPr lang="es-PE" sz="2400" dirty="0"/>
              <a:t>o </a:t>
            </a:r>
            <a:r>
              <a:rPr lang="es-PE" sz="2400" dirty="0" smtClean="0"/>
              <a:t>infraestructura.</a:t>
            </a:r>
            <a:endParaRPr lang="es-ES" sz="2400" dirty="0"/>
          </a:p>
          <a:p>
            <a:pPr>
              <a:lnSpc>
                <a:spcPct val="100000"/>
              </a:lnSpc>
              <a:defRPr/>
            </a:pPr>
            <a:r>
              <a:rPr lang="es-PE" sz="2400" dirty="0">
                <a:solidFill>
                  <a:srgbClr val="FF0000"/>
                </a:solidFill>
                <a:cs typeface="Arial" charset="0"/>
              </a:rPr>
              <a:t>Otros previstos en documentos </a:t>
            </a:r>
            <a:r>
              <a:rPr lang="es-PE" sz="2400" dirty="0" smtClean="0">
                <a:solidFill>
                  <a:srgbClr val="FF0000"/>
                </a:solidFill>
                <a:cs typeface="Arial" charset="0"/>
              </a:rPr>
              <a:t>estándar.</a:t>
            </a:r>
            <a:endParaRPr lang="es-ES" sz="2400" dirty="0">
              <a:solidFill>
                <a:srgbClr val="FF0000"/>
              </a:solidFill>
              <a:cs typeface="Arial" charset="0"/>
            </a:endParaRPr>
          </a:p>
          <a:p>
            <a:pPr marL="0" indent="0">
              <a:lnSpc>
                <a:spcPct val="100000"/>
              </a:lnSpc>
              <a:buFontTx/>
              <a:buNone/>
              <a:defRPr/>
            </a:pPr>
            <a:r>
              <a:rPr lang="es-PE" sz="2400" dirty="0">
                <a:solidFill>
                  <a:srgbClr val="FF0000"/>
                </a:solidFill>
                <a:cs typeface="Arial" charset="0"/>
              </a:rPr>
              <a:t>Factores</a:t>
            </a:r>
            <a:r>
              <a:rPr lang="es-PE" sz="2400" dirty="0">
                <a:solidFill>
                  <a:srgbClr val="FF0000"/>
                </a:solidFill>
              </a:rPr>
              <a:t> </a:t>
            </a:r>
            <a:r>
              <a:rPr lang="es-PE" sz="2400" dirty="0">
                <a:solidFill>
                  <a:srgbClr val="FF0000"/>
                </a:solidFill>
                <a:cs typeface="Arial" charset="0"/>
              </a:rPr>
              <a:t>de evaluación para consultores individuales deben ser:</a:t>
            </a:r>
          </a:p>
          <a:p>
            <a:pPr>
              <a:lnSpc>
                <a:spcPct val="100000"/>
              </a:lnSpc>
              <a:defRPr/>
            </a:pPr>
            <a:r>
              <a:rPr lang="es-PE" sz="2400" dirty="0">
                <a:solidFill>
                  <a:srgbClr val="FF0000"/>
                </a:solidFill>
              </a:rPr>
              <a:t>Experiencia en la </a:t>
            </a:r>
            <a:r>
              <a:rPr lang="es-PE" sz="2400" dirty="0" smtClean="0">
                <a:solidFill>
                  <a:srgbClr val="FF0000"/>
                </a:solidFill>
              </a:rPr>
              <a:t>especialidad, Calificaciones.</a:t>
            </a:r>
            <a:endParaRPr lang="es-PE" sz="2400" dirty="0">
              <a:solidFill>
                <a:srgbClr val="FF0000"/>
              </a:solidFill>
            </a:endParaRPr>
          </a:p>
          <a:p>
            <a:pPr>
              <a:lnSpc>
                <a:spcPct val="100000"/>
              </a:lnSpc>
              <a:defRPr/>
            </a:pPr>
            <a:r>
              <a:rPr lang="es-PE" sz="2400" dirty="0">
                <a:solidFill>
                  <a:srgbClr val="FF0000"/>
                </a:solidFill>
              </a:rPr>
              <a:t>Entrevista (Criterios son considerados en  documentos estándar del OSCE</a:t>
            </a:r>
            <a:r>
              <a:rPr lang="es-PE" sz="2400" dirty="0" smtClean="0">
                <a:solidFill>
                  <a:srgbClr val="FF0000"/>
                </a:solidFill>
              </a:rPr>
              <a:t>).</a:t>
            </a:r>
            <a:endParaRPr lang="es-ES" sz="2400" dirty="0">
              <a:solidFill>
                <a:srgbClr val="FF0000"/>
              </a:solidFill>
            </a:endParaRPr>
          </a:p>
          <a:p>
            <a:pPr algn="just">
              <a:defRPr/>
            </a:pPr>
            <a:endParaRPr lang="es-ES" sz="2400" dirty="0" smtClean="0">
              <a:solidFill>
                <a:srgbClr val="FF0000"/>
              </a:solidFill>
              <a:cs typeface="Arial" charset="0"/>
            </a:endParaRPr>
          </a:p>
          <a:p>
            <a:pPr algn="just">
              <a:defRPr/>
            </a:pPr>
            <a:endParaRPr lang="es-ES" sz="2400" dirty="0">
              <a:solidFill>
                <a:srgbClr val="FF0000"/>
              </a:solidFill>
              <a:cs typeface="Arial" charset="0"/>
            </a:endParaRPr>
          </a:p>
          <a:p>
            <a:endParaRPr lang="es-PE" sz="2400" dirty="0">
              <a:solidFill>
                <a:srgbClr val="000066"/>
              </a:solidFill>
              <a:cs typeface="Arial" charset="0"/>
            </a:endParaRPr>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6"/>
            </a:pPr>
            <a:r>
              <a:rPr lang="es-PE" sz="3000" dirty="0" smtClean="0">
                <a:solidFill>
                  <a:srgbClr val="FF0000"/>
                </a:solidFill>
              </a:rPr>
              <a:t>Factores de Evaluación</a:t>
            </a:r>
            <a:endParaRPr lang="es-PE" sz="3000" dirty="0">
              <a:solidFill>
                <a:srgbClr val="FF0000"/>
              </a:solidFill>
              <a:latin typeface="Calibri" pitchFamily="34" charset="0"/>
              <a:cs typeface="Arial" charset="0"/>
            </a:endParaRPr>
          </a:p>
        </p:txBody>
      </p:sp>
    </p:spTree>
    <p:extLst>
      <p:ext uri="{BB962C8B-B14F-4D97-AF65-F5344CB8AC3E}">
        <p14:creationId xmlns:p14="http://schemas.microsoft.com/office/powerpoint/2010/main" val="1720077229"/>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37</a:t>
            </a:fld>
            <a:endParaRPr lang="es-PE"/>
          </a:p>
        </p:txBody>
      </p:sp>
      <p:sp>
        <p:nvSpPr>
          <p:cNvPr id="65539" name="Rectangle 3"/>
          <p:cNvSpPr>
            <a:spLocks noGrp="1" noChangeArrowheads="1"/>
          </p:cNvSpPr>
          <p:nvPr>
            <p:ph idx="4294967295"/>
          </p:nvPr>
        </p:nvSpPr>
        <p:spPr>
          <a:xfrm>
            <a:off x="0" y="1473200"/>
            <a:ext cx="10180638" cy="5022850"/>
          </a:xfrm>
        </p:spPr>
        <p:txBody>
          <a:bodyPr>
            <a:normAutofit lnSpcReduction="10000"/>
          </a:bodyPr>
          <a:lstStyle/>
          <a:p>
            <a:pPr algn="just">
              <a:lnSpc>
                <a:spcPct val="110000"/>
              </a:lnSpc>
              <a:defRPr/>
            </a:pPr>
            <a:r>
              <a:rPr lang="es-MX" altLang="es-PE" sz="2400" dirty="0">
                <a:latin typeface="Calibri" pitchFamily="34" charset="0"/>
              </a:rPr>
              <a:t>Declaración Jurada (Art. 31 Reglamento)</a:t>
            </a:r>
          </a:p>
          <a:p>
            <a:pPr algn="just">
              <a:lnSpc>
                <a:spcPct val="110000"/>
              </a:lnSpc>
              <a:defRPr/>
            </a:pPr>
            <a:r>
              <a:rPr lang="es-MX" altLang="es-PE" sz="2400" dirty="0">
                <a:latin typeface="Calibri" pitchFamily="34" charset="0"/>
              </a:rPr>
              <a:t>Declaración Jurada </a:t>
            </a:r>
            <a:r>
              <a:rPr lang="es-PE" sz="2400" dirty="0">
                <a:latin typeface="Calibri" pitchFamily="34" charset="0"/>
              </a:rPr>
              <a:t>y/o documentación que acredite cumplimiento de especificaciones técnicas, términos de referencia o expediente </a:t>
            </a:r>
            <a:r>
              <a:rPr lang="es-PE" sz="2400" dirty="0" smtClean="0">
                <a:latin typeface="Calibri" pitchFamily="34" charset="0"/>
              </a:rPr>
              <a:t>técnico.</a:t>
            </a:r>
            <a:endParaRPr lang="es-ES" sz="2400" dirty="0">
              <a:latin typeface="Calibri" pitchFamily="34" charset="0"/>
            </a:endParaRPr>
          </a:p>
          <a:p>
            <a:pPr algn="just">
              <a:lnSpc>
                <a:spcPct val="110000"/>
              </a:lnSpc>
              <a:defRPr/>
            </a:pPr>
            <a:r>
              <a:rPr lang="es-PE" sz="2400" dirty="0">
                <a:solidFill>
                  <a:srgbClr val="FF0000"/>
                </a:solidFill>
              </a:rPr>
              <a:t>Carta de compromiso del personal clave con firma legalizada. Tratándose de obras y consultorías es requisito obligatorio</a:t>
            </a:r>
            <a:r>
              <a:rPr lang="es-PE" sz="2400" dirty="0" smtClean="0">
                <a:solidFill>
                  <a:srgbClr val="FF0000"/>
                </a:solidFill>
              </a:rPr>
              <a:t>.</a:t>
            </a:r>
          </a:p>
          <a:p>
            <a:pPr algn="just">
              <a:lnSpc>
                <a:spcPct val="110000"/>
              </a:lnSpc>
              <a:defRPr/>
            </a:pPr>
            <a:r>
              <a:rPr lang="es-PE" sz="2400" dirty="0" smtClean="0">
                <a:latin typeface="Calibri" pitchFamily="34" charset="0"/>
              </a:rPr>
              <a:t>Promesa </a:t>
            </a:r>
            <a:r>
              <a:rPr lang="es-PE" sz="2400" dirty="0">
                <a:latin typeface="Calibri" pitchFamily="34" charset="0"/>
              </a:rPr>
              <a:t>de consorcio </a:t>
            </a:r>
            <a:r>
              <a:rPr lang="es-PE" sz="2400" dirty="0">
                <a:solidFill>
                  <a:srgbClr val="FF0000"/>
                </a:solidFill>
                <a:latin typeface="Calibri" pitchFamily="34" charset="0"/>
              </a:rPr>
              <a:t>legalizada</a:t>
            </a:r>
            <a:r>
              <a:rPr lang="es-PE" sz="2400" dirty="0">
                <a:latin typeface="Calibri" pitchFamily="34" charset="0"/>
              </a:rPr>
              <a:t>, consignando Integrantes, Representante común, Domicilio común, Obligaciones de los integrantes y Porcentaje de dichas </a:t>
            </a:r>
            <a:r>
              <a:rPr lang="es-PE" sz="2400" dirty="0" smtClean="0">
                <a:latin typeface="Calibri" pitchFamily="34" charset="0"/>
              </a:rPr>
              <a:t>obligaciones.</a:t>
            </a:r>
          </a:p>
          <a:p>
            <a:pPr algn="just">
              <a:lnSpc>
                <a:spcPct val="110000"/>
              </a:lnSpc>
              <a:defRPr/>
            </a:pPr>
            <a:r>
              <a:rPr lang="es-PE" sz="2400" dirty="0">
                <a:latin typeface="Calibri" pitchFamily="34" charset="0"/>
              </a:rPr>
              <a:t>Monto de la oferta y el detalle de precios unitarios, tarifas, porcentajes, honorario fijo y comisión de </a:t>
            </a:r>
            <a:r>
              <a:rPr lang="es-PE" sz="2400" dirty="0" smtClean="0">
                <a:latin typeface="Calibri" pitchFamily="34" charset="0"/>
              </a:rPr>
              <a:t>éxito. Incluye </a:t>
            </a:r>
            <a:r>
              <a:rPr lang="es-PE" sz="2400" dirty="0">
                <a:latin typeface="Calibri" pitchFamily="34" charset="0"/>
              </a:rPr>
              <a:t>tributos, seguros, transporte, inspecciones, pruebas, costos laborales, así como cualquier otro concepto que pueda tener incidencia sobre el costo del bien, servicio u obra </a:t>
            </a:r>
            <a:r>
              <a:rPr lang="es-PE" sz="2400" dirty="0" smtClean="0">
                <a:latin typeface="Calibri" pitchFamily="34" charset="0"/>
              </a:rPr>
              <a:t>.</a:t>
            </a:r>
            <a:r>
              <a:rPr lang="es-PE" sz="2400" dirty="0">
                <a:latin typeface="Calibri" pitchFamily="34" charset="0"/>
              </a:rPr>
              <a:t> </a:t>
            </a:r>
            <a:endParaRPr lang="es-ES" sz="2400" dirty="0">
              <a:latin typeface="Calibri" pitchFamily="34" charset="0"/>
            </a:endParaRPr>
          </a:p>
          <a:p>
            <a:pPr algn="just">
              <a:lnSpc>
                <a:spcPct val="110000"/>
              </a:lnSpc>
              <a:defRPr/>
            </a:pPr>
            <a:endParaRPr lang="es-ES" sz="2400" dirty="0">
              <a:latin typeface="Calibri" pitchFamily="34" charset="0"/>
            </a:endParaRPr>
          </a:p>
          <a:p>
            <a:pPr algn="just">
              <a:lnSpc>
                <a:spcPct val="100000"/>
              </a:lnSpc>
              <a:defRPr/>
            </a:pPr>
            <a:endParaRPr lang="es-ES" sz="2400" dirty="0">
              <a:solidFill>
                <a:srgbClr val="FF0000"/>
              </a:solidFill>
            </a:endParaRPr>
          </a:p>
          <a:p>
            <a:pPr algn="just">
              <a:defRPr/>
            </a:pPr>
            <a:endParaRPr lang="es-ES" sz="2400" dirty="0" smtClean="0">
              <a:solidFill>
                <a:srgbClr val="FF0000"/>
              </a:solidFill>
              <a:cs typeface="Arial" charset="0"/>
            </a:endParaRPr>
          </a:p>
          <a:p>
            <a:pPr algn="just">
              <a:defRPr/>
            </a:pPr>
            <a:endParaRPr lang="es-ES" sz="2400" dirty="0">
              <a:solidFill>
                <a:srgbClr val="FF0000"/>
              </a:solidFill>
              <a:cs typeface="Arial" charset="0"/>
            </a:endParaRPr>
          </a:p>
          <a:p>
            <a:endParaRPr lang="es-PE" sz="2400" dirty="0">
              <a:solidFill>
                <a:srgbClr val="000066"/>
              </a:solidFill>
              <a:cs typeface="Arial" charset="0"/>
            </a:endParaRPr>
          </a:p>
        </p:txBody>
      </p:sp>
      <p:sp>
        <p:nvSpPr>
          <p:cNvPr id="4" name="3 CuadroTexto"/>
          <p:cNvSpPr txBox="1"/>
          <p:nvPr/>
        </p:nvSpPr>
        <p:spPr>
          <a:xfrm>
            <a:off x="452761" y="281906"/>
            <a:ext cx="10807906" cy="553998"/>
          </a:xfrm>
          <a:prstGeom prst="rect">
            <a:avLst/>
          </a:prstGeom>
          <a:noFill/>
        </p:spPr>
        <p:txBody>
          <a:bodyPr wrap="square" rtlCol="0">
            <a:spAutoFit/>
          </a:bodyPr>
          <a:lstStyle/>
          <a:p>
            <a:pPr marL="514350" indent="-514350">
              <a:buFont typeface="+mj-lt"/>
              <a:buAutoNum type="arabicPeriod" startAt="7"/>
            </a:pPr>
            <a:r>
              <a:rPr lang="es-PE" sz="3000" dirty="0" smtClean="0">
                <a:solidFill>
                  <a:srgbClr val="FF0000"/>
                </a:solidFill>
              </a:rPr>
              <a:t>Contenido mínimo de las Ofertas</a:t>
            </a:r>
            <a:endParaRPr lang="es-PE" sz="3000" dirty="0">
              <a:solidFill>
                <a:srgbClr val="FF0000"/>
              </a:solidFill>
              <a:latin typeface="Calibri" pitchFamily="34" charset="0"/>
              <a:cs typeface="Arial" charset="0"/>
            </a:endParaRPr>
          </a:p>
        </p:txBody>
      </p:sp>
    </p:spTree>
    <p:extLst>
      <p:ext uri="{BB962C8B-B14F-4D97-AF65-F5344CB8AC3E}">
        <p14:creationId xmlns:p14="http://schemas.microsoft.com/office/powerpoint/2010/main" val="106249103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600" y="332657"/>
            <a:ext cx="10972800" cy="5793507"/>
          </a:xfrm>
        </p:spPr>
        <p:txBody>
          <a:bodyPr>
            <a:normAutofit/>
          </a:bodyPr>
          <a:lstStyle/>
          <a:p>
            <a:pPr marL="0" indent="0" algn="ctr">
              <a:buNone/>
            </a:pPr>
            <a:r>
              <a:rPr lang="es-PE" sz="3400" b="1" dirty="0" smtClean="0">
                <a:solidFill>
                  <a:schemeClr val="accent6"/>
                </a:solidFill>
              </a:rPr>
              <a:t>ACTOS </a:t>
            </a:r>
            <a:r>
              <a:rPr lang="es-PE" sz="3400" b="1" dirty="0" smtClean="0">
                <a:solidFill>
                  <a:schemeClr val="tx1">
                    <a:lumMod val="65000"/>
                    <a:lumOff val="35000"/>
                  </a:schemeClr>
                </a:solidFill>
              </a:rPr>
              <a:t>PREPARATORIOS</a:t>
            </a:r>
          </a:p>
          <a:p>
            <a:pPr marL="0" indent="0" algn="ctr">
              <a:buNone/>
            </a:pPr>
            <a:endParaRPr lang="es-PE" sz="3400" b="1" dirty="0" smtClean="0">
              <a:solidFill>
                <a:schemeClr val="accent4">
                  <a:lumMod val="60000"/>
                  <a:lumOff val="40000"/>
                </a:schemeClr>
              </a:solidFill>
            </a:endParaRPr>
          </a:p>
          <a:p>
            <a:pPr marL="0" indent="0" algn="ctr">
              <a:buNone/>
            </a:pPr>
            <a:endParaRPr lang="es-PE" sz="3400" b="1" dirty="0">
              <a:solidFill>
                <a:schemeClr val="accent4">
                  <a:lumMod val="60000"/>
                  <a:lumOff val="40000"/>
                </a:schemeClr>
              </a:solidFill>
            </a:endParaRPr>
          </a:p>
          <a:p>
            <a:pPr marL="0" indent="0" algn="ctr">
              <a:buNone/>
            </a:pPr>
            <a:endParaRPr lang="es-PE" sz="3400" b="1" dirty="0">
              <a:solidFill>
                <a:schemeClr val="accent4">
                  <a:lumMod val="60000"/>
                  <a:lumOff val="40000"/>
                </a:schemeClr>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22" y="1484784"/>
            <a:ext cx="10561172"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426498" y="1510100"/>
            <a:ext cx="423621" cy="369332"/>
          </a:xfrm>
          <a:prstGeom prst="rect">
            <a:avLst/>
          </a:prstGeom>
          <a:noFill/>
        </p:spPr>
        <p:txBody>
          <a:bodyPr wrap="square" rtlCol="0">
            <a:spAutoFit/>
          </a:bodyPr>
          <a:lstStyle/>
          <a:p>
            <a:r>
              <a:rPr lang="es-PE" b="1" dirty="0" smtClean="0"/>
              <a:t>C</a:t>
            </a:r>
            <a:endParaRPr lang="es-PE" b="1" dirty="0"/>
          </a:p>
        </p:txBody>
      </p:sp>
      <p:sp>
        <p:nvSpPr>
          <p:cNvPr id="2" name="1 Elipse"/>
          <p:cNvSpPr/>
          <p:nvPr/>
        </p:nvSpPr>
        <p:spPr>
          <a:xfrm>
            <a:off x="3379991" y="5789204"/>
            <a:ext cx="1466641" cy="537592"/>
          </a:xfrm>
          <a:prstGeom prst="ellipse">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6 Elipse"/>
          <p:cNvSpPr/>
          <p:nvPr/>
        </p:nvSpPr>
        <p:spPr>
          <a:xfrm>
            <a:off x="4492757" y="5137460"/>
            <a:ext cx="1405865" cy="379772"/>
          </a:xfrm>
          <a:prstGeom prst="ellipse">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7 Elipse"/>
          <p:cNvSpPr/>
          <p:nvPr/>
        </p:nvSpPr>
        <p:spPr>
          <a:xfrm>
            <a:off x="5807967" y="5753515"/>
            <a:ext cx="1654727" cy="537592"/>
          </a:xfrm>
          <a:prstGeom prst="ellipse">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cxnSp>
        <p:nvCxnSpPr>
          <p:cNvPr id="10" name="9 Conector recto de flecha"/>
          <p:cNvCxnSpPr>
            <a:endCxn id="7" idx="3"/>
          </p:cNvCxnSpPr>
          <p:nvPr/>
        </p:nvCxnSpPr>
        <p:spPr>
          <a:xfrm flipV="1">
            <a:off x="4283469" y="5461616"/>
            <a:ext cx="415171" cy="317960"/>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5807969" y="5452403"/>
            <a:ext cx="330681" cy="368527"/>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4846632" y="6119118"/>
            <a:ext cx="1057347" cy="1"/>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22" name="21 CuadroTexto"/>
          <p:cNvSpPr txBox="1"/>
          <p:nvPr/>
        </p:nvSpPr>
        <p:spPr>
          <a:xfrm>
            <a:off x="3379991" y="5891506"/>
            <a:ext cx="1140056" cy="261610"/>
          </a:xfrm>
          <a:prstGeom prst="rect">
            <a:avLst/>
          </a:prstGeom>
          <a:noFill/>
        </p:spPr>
        <p:txBody>
          <a:bodyPr wrap="none" rtlCol="0">
            <a:spAutoFit/>
          </a:bodyPr>
          <a:lstStyle/>
          <a:p>
            <a:r>
              <a:rPr lang="es-PE" sz="1100" b="1" dirty="0" smtClean="0"/>
              <a:t>PLANEAMIENTO</a:t>
            </a:r>
            <a:endParaRPr lang="es-PE" sz="1100" b="1" dirty="0"/>
          </a:p>
        </p:txBody>
      </p:sp>
      <p:sp>
        <p:nvSpPr>
          <p:cNvPr id="26" name="25 CuadroTexto"/>
          <p:cNvSpPr txBox="1"/>
          <p:nvPr/>
        </p:nvSpPr>
        <p:spPr>
          <a:xfrm>
            <a:off x="4492758" y="5190792"/>
            <a:ext cx="1037463" cy="261610"/>
          </a:xfrm>
          <a:prstGeom prst="rect">
            <a:avLst/>
          </a:prstGeom>
          <a:noFill/>
        </p:spPr>
        <p:txBody>
          <a:bodyPr wrap="none" rtlCol="0">
            <a:spAutoFit/>
          </a:bodyPr>
          <a:lstStyle/>
          <a:p>
            <a:r>
              <a:rPr lang="es-PE" sz="1100" b="1" dirty="0" smtClean="0"/>
              <a:t>PRESUPUESTO</a:t>
            </a:r>
            <a:endParaRPr lang="es-PE" sz="1100" b="1" dirty="0"/>
          </a:p>
        </p:txBody>
      </p:sp>
      <p:sp>
        <p:nvSpPr>
          <p:cNvPr id="31" name="30 CuadroTexto"/>
          <p:cNvSpPr txBox="1"/>
          <p:nvPr/>
        </p:nvSpPr>
        <p:spPr>
          <a:xfrm>
            <a:off x="5807967" y="5889206"/>
            <a:ext cx="1241045" cy="261610"/>
          </a:xfrm>
          <a:prstGeom prst="rect">
            <a:avLst/>
          </a:prstGeom>
          <a:noFill/>
        </p:spPr>
        <p:txBody>
          <a:bodyPr wrap="none" rtlCol="0">
            <a:spAutoFit/>
          </a:bodyPr>
          <a:lstStyle/>
          <a:p>
            <a:r>
              <a:rPr lang="es-PE" sz="1100" b="1" dirty="0" smtClean="0"/>
              <a:t>ABASTECIMIENTO</a:t>
            </a:r>
            <a:endParaRPr lang="es-PE" sz="1100" b="1"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117367">
            <a:off x="5097372" y="4945494"/>
            <a:ext cx="411441" cy="312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9009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5</a:t>
            </a:fld>
            <a:endParaRPr lang="es-PE"/>
          </a:p>
        </p:txBody>
      </p:sp>
      <p:sp>
        <p:nvSpPr>
          <p:cNvPr id="3" name="2 Marcador de contenido"/>
          <p:cNvSpPr>
            <a:spLocks noGrp="1"/>
          </p:cNvSpPr>
          <p:nvPr>
            <p:ph idx="4294967295"/>
          </p:nvPr>
        </p:nvSpPr>
        <p:spPr>
          <a:xfrm>
            <a:off x="0" y="1244600"/>
            <a:ext cx="10290175" cy="5797550"/>
          </a:xfrm>
        </p:spPr>
        <p:txBody>
          <a:bodyPr>
            <a:normAutofit fontScale="62500" lnSpcReduction="20000"/>
          </a:bodyPr>
          <a:lstStyle/>
          <a:p>
            <a:pPr algn="just">
              <a:lnSpc>
                <a:spcPct val="120000"/>
              </a:lnSpc>
              <a:spcBef>
                <a:spcPts val="519"/>
              </a:spcBef>
              <a:defRPr/>
            </a:pPr>
            <a:r>
              <a:rPr lang="es-PE" sz="3800" dirty="0" smtClean="0">
                <a:latin typeface="Calibri" pitchFamily="34" charset="0"/>
              </a:rPr>
              <a:t>Áreas usuarias deben programar en el cuadro de necesidades sus requerimientos, </a:t>
            </a:r>
            <a:r>
              <a:rPr lang="es-PE" sz="3800" dirty="0" smtClean="0">
                <a:solidFill>
                  <a:srgbClr val="FF0000"/>
                </a:solidFill>
                <a:latin typeface="Calibri" pitchFamily="34" charset="0"/>
              </a:rPr>
              <a:t>sobre la base del proyecto de POI, adjuntando </a:t>
            </a:r>
            <a:r>
              <a:rPr lang="es-PE" sz="3800" dirty="0">
                <a:solidFill>
                  <a:srgbClr val="FF0000"/>
                </a:solidFill>
                <a:latin typeface="Calibri" pitchFamily="34" charset="0"/>
              </a:rPr>
              <a:t>las especificaciones técnicas de bienes y términos de referencia </a:t>
            </a:r>
            <a:r>
              <a:rPr lang="es-PE" sz="3800" dirty="0" smtClean="0">
                <a:solidFill>
                  <a:srgbClr val="FF0000"/>
                </a:solidFill>
                <a:latin typeface="Calibri" pitchFamily="34" charset="0"/>
              </a:rPr>
              <a:t>de </a:t>
            </a:r>
            <a:r>
              <a:rPr lang="es-PE" sz="3800" dirty="0">
                <a:solidFill>
                  <a:srgbClr val="FF0000"/>
                </a:solidFill>
                <a:latin typeface="Calibri" pitchFamily="34" charset="0"/>
              </a:rPr>
              <a:t>servicios. En obras remiten la descripción general de los proyectos a ejecutarse.  </a:t>
            </a:r>
            <a:endParaRPr lang="es-PE" sz="3800" dirty="0" smtClean="0">
              <a:solidFill>
                <a:srgbClr val="FF0000"/>
              </a:solidFill>
              <a:latin typeface="Calibri" pitchFamily="34" charset="0"/>
            </a:endParaRPr>
          </a:p>
          <a:p>
            <a:pPr algn="just">
              <a:lnSpc>
                <a:spcPct val="120000"/>
              </a:lnSpc>
              <a:spcBef>
                <a:spcPts val="519"/>
              </a:spcBef>
              <a:defRPr/>
            </a:pPr>
            <a:r>
              <a:rPr lang="es-PE" sz="3800" dirty="0" smtClean="0">
                <a:latin typeface="Calibri" pitchFamily="34" charset="0"/>
              </a:rPr>
              <a:t>Para elaborar el cuadro consolidado de necesidades, el OEC </a:t>
            </a:r>
            <a:r>
              <a:rPr lang="es-PE" sz="3800" dirty="0" smtClean="0">
                <a:solidFill>
                  <a:srgbClr val="FF0000"/>
                </a:solidFill>
                <a:latin typeface="Calibri" pitchFamily="34" charset="0"/>
              </a:rPr>
              <a:t>en coordinación con área usuaria,</a:t>
            </a:r>
            <a:r>
              <a:rPr lang="es-PE" sz="3800" dirty="0" smtClean="0">
                <a:latin typeface="Calibri" pitchFamily="34" charset="0"/>
              </a:rPr>
              <a:t> consolida y valoriza las contrataciones.</a:t>
            </a:r>
            <a:endParaRPr lang="es-PE" sz="3800" dirty="0">
              <a:latin typeface="Calibri" pitchFamily="34" charset="0"/>
            </a:endParaRPr>
          </a:p>
          <a:p>
            <a:pPr algn="just">
              <a:lnSpc>
                <a:spcPct val="120000"/>
              </a:lnSpc>
              <a:spcBef>
                <a:spcPts val="519"/>
              </a:spcBef>
              <a:defRPr/>
            </a:pPr>
            <a:r>
              <a:rPr lang="es-PE" sz="3800" dirty="0" smtClean="0">
                <a:solidFill>
                  <a:srgbClr val="FF0000"/>
                </a:solidFill>
                <a:latin typeface="Calibri" pitchFamily="34" charset="0"/>
              </a:rPr>
              <a:t>Antes </a:t>
            </a:r>
            <a:r>
              <a:rPr lang="es-PE" sz="3800" dirty="0">
                <a:solidFill>
                  <a:srgbClr val="FF0000"/>
                </a:solidFill>
                <a:latin typeface="Calibri" pitchFamily="34" charset="0"/>
              </a:rPr>
              <a:t>de </a:t>
            </a:r>
            <a:r>
              <a:rPr lang="es-PE" sz="3800" dirty="0" smtClean="0">
                <a:solidFill>
                  <a:srgbClr val="FF0000"/>
                </a:solidFill>
                <a:latin typeface="Calibri" pitchFamily="34" charset="0"/>
              </a:rPr>
              <a:t>la aprobación </a:t>
            </a:r>
            <a:r>
              <a:rPr lang="es-PE" sz="3800" dirty="0">
                <a:solidFill>
                  <a:srgbClr val="FF0000"/>
                </a:solidFill>
                <a:latin typeface="Calibri" pitchFamily="34" charset="0"/>
              </a:rPr>
              <a:t>del proyecto de </a:t>
            </a:r>
            <a:r>
              <a:rPr lang="es-PE" sz="3800" dirty="0" smtClean="0">
                <a:solidFill>
                  <a:srgbClr val="FF0000"/>
                </a:solidFill>
                <a:latin typeface="Calibri" pitchFamily="34" charset="0"/>
              </a:rPr>
              <a:t>presupuesto, área usuaria efectúa ajustes a sus requerimientos programados, remitiendo requerimientos priorizados, en base a lo cual se elabora el proyecto del PAC.</a:t>
            </a:r>
          </a:p>
          <a:p>
            <a:pPr algn="just">
              <a:lnSpc>
                <a:spcPct val="120000"/>
              </a:lnSpc>
              <a:spcBef>
                <a:spcPts val="519"/>
              </a:spcBef>
              <a:defRPr/>
            </a:pPr>
            <a:r>
              <a:rPr lang="es-PE" sz="3800" dirty="0" smtClean="0">
                <a:latin typeface="Calibri" pitchFamily="34" charset="0"/>
              </a:rPr>
              <a:t>Para elaborar el proyecto de PAC, OEC, </a:t>
            </a:r>
            <a:r>
              <a:rPr lang="es-PE" sz="3800" dirty="0" smtClean="0">
                <a:solidFill>
                  <a:srgbClr val="FF0000"/>
                </a:solidFill>
                <a:latin typeface="Calibri" pitchFamily="34" charset="0"/>
              </a:rPr>
              <a:t>en coordinación con área usuaria</a:t>
            </a:r>
            <a:r>
              <a:rPr lang="es-PE" sz="3800" dirty="0" smtClean="0">
                <a:latin typeface="Calibri" pitchFamily="34" charset="0"/>
              </a:rPr>
              <a:t>, </a:t>
            </a:r>
            <a:r>
              <a:rPr lang="es-PE" sz="3800" dirty="0" smtClean="0">
                <a:solidFill>
                  <a:srgbClr val="FF0000"/>
                </a:solidFill>
                <a:latin typeface="Calibri" pitchFamily="34" charset="0"/>
              </a:rPr>
              <a:t>debe determinar valor estimado de las contrataciones, así como el costo programado, en el caso de consultoría de obras y ejecución de obras.</a:t>
            </a:r>
          </a:p>
          <a:p>
            <a:pPr algn="just">
              <a:lnSpc>
                <a:spcPct val="120000"/>
              </a:lnSpc>
              <a:spcBef>
                <a:spcPts val="519"/>
              </a:spcBef>
              <a:defRPr/>
            </a:pPr>
            <a:r>
              <a:rPr lang="es-PE" sz="3800" dirty="0" smtClean="0">
                <a:latin typeface="Calibri" pitchFamily="34" charset="0"/>
              </a:rPr>
              <a:t>Aprobado PIA, OEC </a:t>
            </a:r>
            <a:r>
              <a:rPr lang="es-PE" sz="3800" dirty="0" smtClean="0">
                <a:solidFill>
                  <a:srgbClr val="FF0000"/>
                </a:solidFill>
                <a:latin typeface="Calibri" pitchFamily="34" charset="0"/>
              </a:rPr>
              <a:t>en coordinación con área usuaria</a:t>
            </a:r>
            <a:r>
              <a:rPr lang="es-PE" sz="3800" dirty="0" smtClean="0">
                <a:latin typeface="Calibri" pitchFamily="34" charset="0"/>
              </a:rPr>
              <a:t>, ajusta proyecto de PAC.</a:t>
            </a: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2"/>
            </a:pPr>
            <a:r>
              <a:rPr lang="es-PE" sz="3000" dirty="0" smtClean="0">
                <a:latin typeface="Calibri" pitchFamily="34" charset="0"/>
                <a:cs typeface="Arial" charset="0"/>
              </a:rPr>
              <a:t>Formulación del PAC</a:t>
            </a:r>
            <a:endParaRPr lang="es-PE" sz="3000" dirty="0">
              <a:latin typeface="Calibri" pitchFamily="34" charset="0"/>
            </a:endParaRPr>
          </a:p>
        </p:txBody>
      </p:sp>
    </p:spTree>
    <p:extLst>
      <p:ext uri="{BB962C8B-B14F-4D97-AF65-F5344CB8AC3E}">
        <p14:creationId xmlns:p14="http://schemas.microsoft.com/office/powerpoint/2010/main" val="2877995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6</a:t>
            </a:fld>
            <a:endParaRPr lang="es-PE"/>
          </a:p>
        </p:txBody>
      </p:sp>
      <p:sp>
        <p:nvSpPr>
          <p:cNvPr id="3" name="2 Marcador de contenido"/>
          <p:cNvSpPr>
            <a:spLocks noGrp="1"/>
          </p:cNvSpPr>
          <p:nvPr>
            <p:ph idx="4294967295"/>
          </p:nvPr>
        </p:nvSpPr>
        <p:spPr>
          <a:xfrm>
            <a:off x="0" y="1060450"/>
            <a:ext cx="10152063" cy="5797550"/>
          </a:xfrm>
        </p:spPr>
        <p:txBody>
          <a:bodyPr>
            <a:normAutofit/>
          </a:bodyPr>
          <a:lstStyle/>
          <a:p>
            <a:pPr marL="273050" indent="-273050" algn="just">
              <a:lnSpc>
                <a:spcPct val="100000"/>
              </a:lnSpc>
              <a:spcBef>
                <a:spcPts val="519"/>
              </a:spcBef>
              <a:buClr>
                <a:srgbClr val="9BBB59"/>
              </a:buClr>
              <a:defRPr/>
            </a:pPr>
            <a:r>
              <a:rPr lang="es-ES" sz="1800" dirty="0" smtClean="0"/>
              <a:t>Contenido:</a:t>
            </a:r>
          </a:p>
          <a:p>
            <a:pPr marL="273050" indent="-273050" algn="just">
              <a:lnSpc>
                <a:spcPct val="100000"/>
              </a:lnSpc>
              <a:spcBef>
                <a:spcPts val="519"/>
              </a:spcBef>
              <a:buClr>
                <a:srgbClr val="9BBB59"/>
              </a:buClr>
              <a:defRPr/>
            </a:pPr>
            <a:r>
              <a:rPr lang="es-PE" sz="1800" dirty="0" smtClean="0"/>
              <a:t>Todos los procedimientos de selección que se convocarán durante el ejercicio</a:t>
            </a:r>
          </a:p>
          <a:p>
            <a:pPr marL="273050" indent="-273050" algn="just">
              <a:lnSpc>
                <a:spcPct val="100000"/>
              </a:lnSpc>
              <a:spcBef>
                <a:spcPts val="519"/>
              </a:spcBef>
              <a:buClr>
                <a:srgbClr val="9BBB59"/>
              </a:buClr>
              <a:defRPr/>
            </a:pPr>
            <a:r>
              <a:rPr lang="es-PE" sz="1800" dirty="0" smtClean="0"/>
              <a:t>Los procedimientos de selección que serán realizados por otras Entidades mediante compras corporativas o encargo del procedimiento de selección.</a:t>
            </a:r>
          </a:p>
          <a:p>
            <a:pPr marL="273050" indent="-273050" algn="just">
              <a:lnSpc>
                <a:spcPct val="100000"/>
              </a:lnSpc>
              <a:spcBef>
                <a:spcPts val="519"/>
              </a:spcBef>
              <a:buClr>
                <a:srgbClr val="9BBB59"/>
              </a:buClr>
              <a:defRPr/>
            </a:pPr>
            <a:r>
              <a:rPr lang="es-PE" sz="1800" dirty="0" smtClean="0"/>
              <a:t>Los procedimientos de selección que no fueron convocados el año fiscal anterior, aquellos declarados desiertos,  y aquellos que fueron declarados nulos de oficio por defectos o vicios en los actos preparatorios, siempre que persista la necesidad y se cuente con el presupuesto respectivo. </a:t>
            </a:r>
          </a:p>
          <a:p>
            <a:pPr marL="273050" indent="-273050" algn="just">
              <a:lnSpc>
                <a:spcPct val="100000"/>
              </a:lnSpc>
              <a:spcBef>
                <a:spcPts val="519"/>
              </a:spcBef>
              <a:buClr>
                <a:srgbClr val="9BBB59"/>
              </a:buClr>
              <a:defRPr/>
            </a:pPr>
            <a:r>
              <a:rPr lang="es-PE" sz="1800" dirty="0" smtClean="0"/>
              <a:t>Las contrataciones previstas en el literal f) del artículo 4 de la Ley, así como en los literales b), c), d), e) y f) del artículo 5 de la Ley.</a:t>
            </a:r>
          </a:p>
          <a:p>
            <a:pPr marL="273050" indent="-273050" algn="just">
              <a:lnSpc>
                <a:spcPct val="100000"/>
              </a:lnSpc>
              <a:spcBef>
                <a:spcPts val="519"/>
              </a:spcBef>
              <a:buClr>
                <a:srgbClr val="9BBB59"/>
              </a:buClr>
              <a:defRPr/>
            </a:pPr>
            <a:r>
              <a:rPr lang="es-PE" sz="1800" dirty="0" smtClean="0"/>
              <a:t>Las contrataciones de bienes y servicios incluidos en el Catálogo Electrónico del Acuerdo Marco.</a:t>
            </a:r>
          </a:p>
          <a:p>
            <a:pPr marL="273050" indent="-273050" algn="just">
              <a:lnSpc>
                <a:spcPct val="100000"/>
              </a:lnSpc>
              <a:spcBef>
                <a:spcPts val="519"/>
              </a:spcBef>
              <a:buClr>
                <a:srgbClr val="9BBB59"/>
              </a:buClr>
              <a:defRPr/>
            </a:pPr>
            <a:r>
              <a:rPr lang="es-PE" sz="1800" dirty="0" smtClean="0"/>
              <a:t>Las contrataciones que se sujeten a regímenes especiales creados de acuerdo a ley.</a:t>
            </a:r>
          </a:p>
          <a:p>
            <a:pPr marL="273050" indent="-273050" algn="just">
              <a:lnSpc>
                <a:spcPct val="100000"/>
              </a:lnSpc>
              <a:spcBef>
                <a:spcPts val="519"/>
              </a:spcBef>
              <a:buClr>
                <a:srgbClr val="9BBB59"/>
              </a:buClr>
              <a:defRPr/>
            </a:pPr>
            <a:endParaRPr lang="es-PE" sz="1800" dirty="0" smtClean="0"/>
          </a:p>
          <a:p>
            <a:pPr marL="0" indent="0" algn="just">
              <a:lnSpc>
                <a:spcPct val="100000"/>
              </a:lnSpc>
              <a:spcBef>
                <a:spcPts val="519"/>
              </a:spcBef>
              <a:buClr>
                <a:srgbClr val="9BBB59"/>
              </a:buClr>
              <a:buNone/>
              <a:defRPr/>
            </a:pPr>
            <a:r>
              <a:rPr lang="es-PE" sz="1800" dirty="0" smtClean="0">
                <a:latin typeface="Calibri" pitchFamily="34" charset="0"/>
              </a:rPr>
              <a:t>Aprobación:</a:t>
            </a:r>
          </a:p>
          <a:p>
            <a:pPr marL="273050" indent="0" algn="just">
              <a:lnSpc>
                <a:spcPct val="100000"/>
              </a:lnSpc>
              <a:spcBef>
                <a:spcPts val="519"/>
              </a:spcBef>
              <a:buClr>
                <a:srgbClr val="9BBB59"/>
              </a:buClr>
              <a:buNone/>
              <a:defRPr/>
            </a:pPr>
            <a:r>
              <a:rPr lang="es-PE" sz="1800" dirty="0" smtClean="0">
                <a:latin typeface="Calibri" pitchFamily="34" charset="0"/>
              </a:rPr>
              <a:t>Una vez aprobado el PIA, OEC en coordinación con área usuaria ajusta proyecto de PAC. </a:t>
            </a:r>
          </a:p>
          <a:p>
            <a:pPr marL="273050" indent="0" algn="just">
              <a:lnSpc>
                <a:spcPct val="100000"/>
              </a:lnSpc>
              <a:spcBef>
                <a:spcPts val="519"/>
              </a:spcBef>
              <a:buClr>
                <a:srgbClr val="9BBB59"/>
              </a:buClr>
              <a:buNone/>
              <a:defRPr/>
            </a:pPr>
            <a:r>
              <a:rPr lang="es-ES" altLang="es-PE" sz="1800" dirty="0" smtClean="0">
                <a:latin typeface="Calibri" pitchFamily="34" charset="0"/>
              </a:rPr>
              <a:t>Titular o funcionario delegado aprueba PAC a los 15 días hábiles siguientes a la aprobación del PIA.</a:t>
            </a:r>
          </a:p>
          <a:p>
            <a:pPr marL="273050" indent="0" algn="just">
              <a:lnSpc>
                <a:spcPct val="100000"/>
              </a:lnSpc>
              <a:spcBef>
                <a:spcPts val="519"/>
              </a:spcBef>
              <a:buClr>
                <a:srgbClr val="9BBB59"/>
              </a:buClr>
              <a:buNone/>
              <a:defRPr/>
            </a:pPr>
            <a:r>
              <a:rPr lang="es-ES" altLang="es-PE" sz="1800" dirty="0" smtClean="0">
                <a:latin typeface="Calibri" pitchFamily="34" charset="0"/>
              </a:rPr>
              <a:t>A los 5 días hábiles se publica en SEACE. </a:t>
            </a:r>
            <a:endParaRPr lang="es-ES" sz="1800" dirty="0" smtClean="0">
              <a:latin typeface="Calibri" pitchFamily="34" charset="0"/>
            </a:endParaRPr>
          </a:p>
          <a:p>
            <a:pPr marL="273050" indent="-273050" algn="just">
              <a:lnSpc>
                <a:spcPct val="100000"/>
              </a:lnSpc>
              <a:spcBef>
                <a:spcPts val="519"/>
              </a:spcBef>
              <a:buClr>
                <a:srgbClr val="9BBB59"/>
              </a:buClr>
              <a:defRPr/>
            </a:pPr>
            <a:endParaRPr lang="es-PE" sz="1800" dirty="0"/>
          </a:p>
          <a:p>
            <a:pPr algn="just">
              <a:lnSpc>
                <a:spcPct val="100000"/>
              </a:lnSpc>
              <a:spcBef>
                <a:spcPts val="519"/>
              </a:spcBef>
              <a:buClr>
                <a:srgbClr val="9BBB59"/>
              </a:buClr>
              <a:buFont typeface="Wingdings" panose="05000000000000000000" pitchFamily="2" charset="2"/>
              <a:buChar char="ü"/>
              <a:defRPr/>
            </a:pPr>
            <a:endParaRPr lang="es-ES" sz="1800" dirty="0"/>
          </a:p>
          <a:p>
            <a:pPr marL="0" indent="0" algn="just">
              <a:lnSpc>
                <a:spcPct val="80000"/>
              </a:lnSpc>
              <a:buClr>
                <a:srgbClr val="9BBB59"/>
              </a:buClr>
              <a:defRPr/>
            </a:pPr>
            <a:endParaRPr lang="es-PE" sz="1800" b="1" dirty="0">
              <a:effectLst>
                <a:outerShdw blurRad="38100" dist="38100" dir="2700000" algn="tl">
                  <a:srgbClr val="C0C0C0"/>
                </a:outerShdw>
              </a:effectLst>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buFont typeface="+mj-lt"/>
              <a:buAutoNum type="arabicPeriod" startAt="3"/>
            </a:pPr>
            <a:r>
              <a:rPr lang="es-PE" sz="3000" dirty="0" smtClean="0">
                <a:latin typeface="Calibri" pitchFamily="34" charset="0"/>
                <a:cs typeface="Arial" charset="0"/>
              </a:rPr>
              <a:t>Contenido y Aprobación del PAC</a:t>
            </a:r>
            <a:endParaRPr lang="es-PE" sz="3000" dirty="0">
              <a:latin typeface="Calibri" pitchFamily="34" charset="0"/>
            </a:endParaRPr>
          </a:p>
        </p:txBody>
      </p:sp>
    </p:spTree>
    <p:extLst>
      <p:ext uri="{BB962C8B-B14F-4D97-AF65-F5344CB8AC3E}">
        <p14:creationId xmlns:p14="http://schemas.microsoft.com/office/powerpoint/2010/main" val="1598275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2" name="Text Box 10"/>
          <p:cNvSpPr txBox="1">
            <a:spLocks noChangeArrowheads="1"/>
          </p:cNvSpPr>
          <p:nvPr/>
        </p:nvSpPr>
        <p:spPr bwMode="auto">
          <a:xfrm>
            <a:off x="9536007" y="4369340"/>
            <a:ext cx="1503537" cy="621151"/>
          </a:xfrm>
          <a:prstGeom prst="rect">
            <a:avLst/>
          </a:prstGeom>
          <a:noFill/>
          <a:ln>
            <a:noFill/>
          </a:ln>
          <a:extLst/>
        </p:spPr>
        <p:txBody>
          <a:bodyPr lIns="96987" tIns="48492" rIns="96987" bIns="48492">
            <a:spAutoFit/>
          </a:bodyPr>
          <a:lstStyle>
            <a:lvl1pPr defTabSz="866775">
              <a:spcBef>
                <a:spcPct val="20000"/>
              </a:spcBef>
              <a:buClr>
                <a:srgbClr val="0BD0D9"/>
              </a:buClr>
              <a:buSzPct val="95000"/>
              <a:buFont typeface="Wingdings 2" panose="05020102010507070707" pitchFamily="18" charset="2"/>
              <a:buChar char=""/>
              <a:defRPr sz="3000">
                <a:solidFill>
                  <a:schemeClr val="tx1"/>
                </a:solidFill>
                <a:latin typeface="Constantia" panose="02030602050306030303" pitchFamily="18" charset="0"/>
              </a:defRPr>
            </a:lvl1pPr>
            <a:lvl2pPr marL="742950" indent="-285750" defTabSz="866775">
              <a:spcBef>
                <a:spcPct val="20000"/>
              </a:spcBef>
              <a:buClr>
                <a:schemeClr val="accent1"/>
              </a:buClr>
              <a:buSzPct val="85000"/>
              <a:buFont typeface="Wingdings 2" panose="05020102010507070707" pitchFamily="18" charset="2"/>
              <a:buChar char=""/>
              <a:defRPr sz="2800">
                <a:solidFill>
                  <a:schemeClr val="tx1"/>
                </a:solidFill>
                <a:latin typeface="Constantia" panose="02030602050306030303" pitchFamily="18" charset="0"/>
              </a:defRPr>
            </a:lvl2pPr>
            <a:lvl3pPr marL="1143000" indent="-228600" defTabSz="866775">
              <a:spcBef>
                <a:spcPct val="20000"/>
              </a:spcBef>
              <a:buClr>
                <a:schemeClr val="accent2"/>
              </a:buClr>
              <a:buSzPct val="70000"/>
              <a:buFont typeface="Wingdings 2" panose="05020102010507070707" pitchFamily="18" charset="2"/>
              <a:buChar char=""/>
              <a:defRPr sz="2500">
                <a:solidFill>
                  <a:schemeClr val="tx1"/>
                </a:solidFill>
                <a:latin typeface="Constantia" panose="02030602050306030303" pitchFamily="18" charset="0"/>
              </a:defRPr>
            </a:lvl3pPr>
            <a:lvl4pPr marL="1600200" indent="-228600" defTabSz="866775">
              <a:spcBef>
                <a:spcPct val="20000"/>
              </a:spcBef>
              <a:buClr>
                <a:srgbClr val="0BD0D9"/>
              </a:buClr>
              <a:buSzPct val="65000"/>
              <a:buFont typeface="Wingdings 2" panose="05020102010507070707" pitchFamily="18" charset="2"/>
              <a:buChar char=""/>
              <a:defRPr sz="2300">
                <a:solidFill>
                  <a:schemeClr val="tx1"/>
                </a:solidFill>
                <a:latin typeface="Constantia" panose="02030602050306030303" pitchFamily="18" charset="0"/>
              </a:defRPr>
            </a:lvl4pPr>
            <a:lvl5pPr marL="2057400" indent="-228600" defTabSz="866775">
              <a:spcBef>
                <a:spcPct val="20000"/>
              </a:spcBef>
              <a:buClr>
                <a:srgbClr val="10CF9B"/>
              </a:buClr>
              <a:buSzPct val="65000"/>
              <a:buFont typeface="Wingdings 2" panose="05020102010507070707" pitchFamily="18" charset="2"/>
              <a:buChar char=""/>
              <a:defRPr sz="2300">
                <a:solidFill>
                  <a:schemeClr val="tx1"/>
                </a:solidFill>
                <a:latin typeface="Constantia" panose="02030602050306030303" pitchFamily="18" charset="0"/>
              </a:defRPr>
            </a:lvl5pPr>
            <a:lvl6pPr marL="2514600" indent="-228600" defTabSz="866775" eaLnBrk="0" fontAlgn="base" hangingPunct="0">
              <a:spcBef>
                <a:spcPct val="20000"/>
              </a:spcBef>
              <a:spcAft>
                <a:spcPct val="0"/>
              </a:spcAft>
              <a:buClr>
                <a:srgbClr val="10CF9B"/>
              </a:buClr>
              <a:buSzPct val="65000"/>
              <a:buFont typeface="Wingdings 2" panose="05020102010507070707" pitchFamily="18" charset="2"/>
              <a:buChar char=""/>
              <a:defRPr sz="2300">
                <a:solidFill>
                  <a:schemeClr val="tx1"/>
                </a:solidFill>
                <a:latin typeface="Constantia" panose="02030602050306030303" pitchFamily="18" charset="0"/>
              </a:defRPr>
            </a:lvl6pPr>
            <a:lvl7pPr marL="2971800" indent="-228600" defTabSz="866775" eaLnBrk="0" fontAlgn="base" hangingPunct="0">
              <a:spcBef>
                <a:spcPct val="20000"/>
              </a:spcBef>
              <a:spcAft>
                <a:spcPct val="0"/>
              </a:spcAft>
              <a:buClr>
                <a:srgbClr val="10CF9B"/>
              </a:buClr>
              <a:buSzPct val="65000"/>
              <a:buFont typeface="Wingdings 2" panose="05020102010507070707" pitchFamily="18" charset="2"/>
              <a:buChar char=""/>
              <a:defRPr sz="2300">
                <a:solidFill>
                  <a:schemeClr val="tx1"/>
                </a:solidFill>
                <a:latin typeface="Constantia" panose="02030602050306030303" pitchFamily="18" charset="0"/>
              </a:defRPr>
            </a:lvl7pPr>
            <a:lvl8pPr marL="3429000" indent="-228600" defTabSz="866775" eaLnBrk="0" fontAlgn="base" hangingPunct="0">
              <a:spcBef>
                <a:spcPct val="20000"/>
              </a:spcBef>
              <a:spcAft>
                <a:spcPct val="0"/>
              </a:spcAft>
              <a:buClr>
                <a:srgbClr val="10CF9B"/>
              </a:buClr>
              <a:buSzPct val="65000"/>
              <a:buFont typeface="Wingdings 2" panose="05020102010507070707" pitchFamily="18" charset="2"/>
              <a:buChar char=""/>
              <a:defRPr sz="2300">
                <a:solidFill>
                  <a:schemeClr val="tx1"/>
                </a:solidFill>
                <a:latin typeface="Constantia" panose="02030602050306030303" pitchFamily="18" charset="0"/>
              </a:defRPr>
            </a:lvl8pPr>
            <a:lvl9pPr marL="3886200" indent="-228600" defTabSz="866775" eaLnBrk="0" fontAlgn="base" hangingPunct="0">
              <a:spcBef>
                <a:spcPct val="20000"/>
              </a:spcBef>
              <a:spcAft>
                <a:spcPct val="0"/>
              </a:spcAft>
              <a:buClr>
                <a:srgbClr val="10CF9B"/>
              </a:buClr>
              <a:buSzPct val="65000"/>
              <a:buFont typeface="Wingdings 2" panose="05020102010507070707" pitchFamily="18" charset="2"/>
              <a:buChar char=""/>
              <a:defRPr sz="2300">
                <a:solidFill>
                  <a:schemeClr val="tx1"/>
                </a:solidFill>
                <a:latin typeface="Constantia" panose="02030602050306030303" pitchFamily="18" charset="0"/>
              </a:defRPr>
            </a:lvl9pPr>
          </a:lstStyle>
          <a:p>
            <a:pPr algn="ctr" eaLnBrk="1" hangingPunct="1">
              <a:spcBef>
                <a:spcPts val="0"/>
              </a:spcBef>
              <a:buClrTx/>
              <a:buSzTx/>
              <a:buFontTx/>
              <a:buNone/>
            </a:pPr>
            <a:r>
              <a:rPr lang="es-MX" altLang="es-PE" sz="1200" b="1" dirty="0">
                <a:latin typeface="Calibri" panose="020F0502020204030204" pitchFamily="34" charset="0"/>
              </a:rPr>
              <a:t>Difundir:</a:t>
            </a:r>
          </a:p>
          <a:p>
            <a:pPr algn="ctr" eaLnBrk="1" hangingPunct="1">
              <a:spcBef>
                <a:spcPts val="0"/>
              </a:spcBef>
              <a:buClrTx/>
              <a:buSzTx/>
              <a:buFontTx/>
              <a:buNone/>
            </a:pPr>
            <a:r>
              <a:rPr lang="es-MX" altLang="es-PE" sz="1100" dirty="0">
                <a:latin typeface="Calibri" panose="020F0502020204030204" pitchFamily="34" charset="0"/>
              </a:rPr>
              <a:t>Dentro de los 5 días hábiles de aprobado</a:t>
            </a:r>
            <a:endParaRPr lang="es-PE" altLang="es-PE" sz="1100" dirty="0">
              <a:latin typeface="Calibri" panose="020F0502020204030204" pitchFamily="34" charset="0"/>
            </a:endParaRPr>
          </a:p>
        </p:txBody>
      </p:sp>
      <p:sp>
        <p:nvSpPr>
          <p:cNvPr id="20" name="19 CuadroTexto"/>
          <p:cNvSpPr txBox="1"/>
          <p:nvPr/>
        </p:nvSpPr>
        <p:spPr>
          <a:xfrm>
            <a:off x="452761" y="273439"/>
            <a:ext cx="10546666" cy="553998"/>
          </a:xfrm>
          <a:prstGeom prst="rect">
            <a:avLst/>
          </a:prstGeom>
          <a:noFill/>
        </p:spPr>
        <p:txBody>
          <a:bodyPr wrap="square" rtlCol="0">
            <a:spAutoFit/>
          </a:bodyPr>
          <a:lstStyle/>
          <a:p>
            <a:r>
              <a:rPr lang="es-PE" sz="3000" dirty="0" smtClean="0">
                <a:latin typeface="Calibri" pitchFamily="34" charset="0"/>
                <a:cs typeface="Arial" charset="0"/>
              </a:rPr>
              <a:t>Formulación y Aprobación del PAC</a:t>
            </a:r>
            <a:endParaRPr lang="es-PE" sz="3000" dirty="0">
              <a:latin typeface="Calibri" pitchFamily="34" charset="0"/>
            </a:endParaRPr>
          </a:p>
        </p:txBody>
      </p:sp>
      <p:cxnSp>
        <p:nvCxnSpPr>
          <p:cNvPr id="4" name="3 Conector recto de flecha"/>
          <p:cNvCxnSpPr/>
          <p:nvPr/>
        </p:nvCxnSpPr>
        <p:spPr>
          <a:xfrm>
            <a:off x="789411" y="3925803"/>
            <a:ext cx="10380135" cy="25400"/>
          </a:xfrm>
          <a:prstGeom prst="straightConnector1">
            <a:avLst/>
          </a:prstGeom>
          <a:ln>
            <a:solidFill>
              <a:schemeClr val="tx1">
                <a:lumMod val="85000"/>
                <a:lumOff val="15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586858" y="1864122"/>
            <a:ext cx="1980553" cy="1015663"/>
          </a:xfrm>
          <a:prstGeom prst="rect">
            <a:avLst/>
          </a:prstGeom>
          <a:noFill/>
          <a:ln>
            <a:noFill/>
          </a:ln>
        </p:spPr>
        <p:txBody>
          <a:bodyPr wrap="square" rtlCol="0">
            <a:spAutoFit/>
          </a:bodyPr>
          <a:lstStyle/>
          <a:p>
            <a:pPr algn="ctr">
              <a:spcBef>
                <a:spcPct val="0"/>
              </a:spcBef>
              <a:buClrTx/>
              <a:buSzPct val="99000"/>
              <a:buFontTx/>
              <a:buNone/>
            </a:pPr>
            <a:r>
              <a:rPr lang="es-PE" altLang="es-PE" sz="1200" noProof="1" smtClean="0">
                <a:solidFill>
                  <a:schemeClr val="tx1">
                    <a:lumMod val="75000"/>
                    <a:lumOff val="25000"/>
                  </a:schemeClr>
                </a:solidFill>
                <a:latin typeface="Calibri" panose="020F0502020204030204" pitchFamily="34" charset="0"/>
              </a:rPr>
              <a:t>Definición</a:t>
            </a:r>
            <a:r>
              <a:rPr lang="es-PE" altLang="es-PE" sz="1200" dirty="0" smtClean="0">
                <a:solidFill>
                  <a:schemeClr val="tx1">
                    <a:lumMod val="75000"/>
                    <a:lumOff val="25000"/>
                  </a:schemeClr>
                </a:solidFill>
                <a:latin typeface="Calibri" panose="020F0502020204030204" pitchFamily="34" charset="0"/>
              </a:rPr>
              <a:t> de requerimiento y elaboración de cuadro   de necesidades . </a:t>
            </a:r>
          </a:p>
          <a:p>
            <a:pPr algn="ctr">
              <a:spcBef>
                <a:spcPct val="0"/>
              </a:spcBef>
              <a:buClrTx/>
              <a:buSzPct val="99000"/>
              <a:buFontTx/>
              <a:buNone/>
            </a:pPr>
            <a:r>
              <a:rPr lang="es-PE" altLang="es-PE" sz="1200" dirty="0" smtClean="0">
                <a:solidFill>
                  <a:srgbClr val="FF0000"/>
                </a:solidFill>
                <a:latin typeface="Calibri" panose="020F0502020204030204" pitchFamily="34" charset="0"/>
              </a:rPr>
              <a:t>(Se adjunta EETT, TR, </a:t>
            </a:r>
          </a:p>
          <a:p>
            <a:pPr algn="ctr">
              <a:spcBef>
                <a:spcPct val="0"/>
              </a:spcBef>
              <a:buClrTx/>
              <a:buSzPct val="99000"/>
              <a:buFontTx/>
              <a:buNone/>
            </a:pPr>
            <a:r>
              <a:rPr lang="es-PE" altLang="es-PE" sz="1200" dirty="0" smtClean="0">
                <a:solidFill>
                  <a:srgbClr val="FF0000"/>
                </a:solidFill>
                <a:latin typeface="Calibri" panose="020F0502020204030204" pitchFamily="34" charset="0"/>
              </a:rPr>
              <a:t>descripción de proyectos)</a:t>
            </a:r>
            <a:endParaRPr lang="es-PE" altLang="es-PE" sz="1200" dirty="0">
              <a:solidFill>
                <a:srgbClr val="FF0000"/>
              </a:solidFill>
              <a:latin typeface="Calibri" panose="020F0502020204030204" pitchFamily="34" charset="0"/>
            </a:endParaRPr>
          </a:p>
        </p:txBody>
      </p:sp>
      <p:cxnSp>
        <p:nvCxnSpPr>
          <p:cNvPr id="3" name="2 Conector recto de flecha"/>
          <p:cNvCxnSpPr/>
          <p:nvPr/>
        </p:nvCxnSpPr>
        <p:spPr>
          <a:xfrm flipH="1">
            <a:off x="1491807" y="3233551"/>
            <a:ext cx="8466" cy="488487"/>
          </a:xfrm>
          <a:prstGeom prst="straightConnector1">
            <a:avLst/>
          </a:prstGeom>
          <a:ln>
            <a:solidFill>
              <a:schemeClr val="tx1">
                <a:lumMod val="75000"/>
                <a:lumOff val="25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5" name="4 Elipse"/>
          <p:cNvSpPr/>
          <p:nvPr/>
        </p:nvSpPr>
        <p:spPr>
          <a:xfrm>
            <a:off x="1425766" y="3883462"/>
            <a:ext cx="112696" cy="110067"/>
          </a:xfrm>
          <a:prstGeom prst="ellipse">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7" name="26 CuadroTexto"/>
          <p:cNvSpPr txBox="1"/>
          <p:nvPr/>
        </p:nvSpPr>
        <p:spPr>
          <a:xfrm>
            <a:off x="2567412" y="2401924"/>
            <a:ext cx="2438409" cy="1200329"/>
          </a:xfrm>
          <a:prstGeom prst="rect">
            <a:avLst/>
          </a:prstGeom>
          <a:noFill/>
          <a:ln>
            <a:noFill/>
          </a:ln>
        </p:spPr>
        <p:txBody>
          <a:bodyPr wrap="square" rtlCol="0">
            <a:spAutoFit/>
          </a:bodyPr>
          <a:lstStyle/>
          <a:p>
            <a:pPr algn="ctr">
              <a:spcBef>
                <a:spcPct val="0"/>
              </a:spcBef>
              <a:buClrTx/>
              <a:buSzPct val="99000"/>
              <a:buFontTx/>
              <a:buNone/>
            </a:pPr>
            <a:r>
              <a:rPr lang="es-PE" altLang="es-PE" sz="1200" noProof="1" smtClean="0">
                <a:solidFill>
                  <a:schemeClr val="tx1">
                    <a:lumMod val="75000"/>
                    <a:lumOff val="25000"/>
                  </a:schemeClr>
                </a:solidFill>
                <a:latin typeface="Calibri" panose="020F0502020204030204" pitchFamily="34" charset="0"/>
              </a:rPr>
              <a:t>Consolidación y valorización en el cuadro de necesidades</a:t>
            </a:r>
            <a:r>
              <a:rPr lang="es-PE" altLang="es-PE" sz="1200" noProof="1" smtClean="0">
                <a:latin typeface="Calibri" panose="020F0502020204030204" pitchFamily="34" charset="0"/>
              </a:rPr>
              <a:t>, ajuste de los requerimientos y Cuadro Consolidado de Necesidades según poyecto de presupuesto,  </a:t>
            </a:r>
            <a:r>
              <a:rPr lang="es-PE" altLang="es-PE" sz="1200" noProof="1" smtClean="0">
                <a:solidFill>
                  <a:schemeClr val="tx1">
                    <a:lumMod val="75000"/>
                    <a:lumOff val="25000"/>
                  </a:schemeClr>
                </a:solidFill>
                <a:latin typeface="Calibri" panose="020F0502020204030204" pitchFamily="34" charset="0"/>
              </a:rPr>
              <a:t>y elaboración del proyecto PAC</a:t>
            </a:r>
            <a:endParaRPr lang="es-PE" altLang="es-PE" sz="1000" dirty="0">
              <a:solidFill>
                <a:schemeClr val="tx1">
                  <a:lumMod val="75000"/>
                  <a:lumOff val="25000"/>
                </a:schemeClr>
              </a:solidFill>
              <a:latin typeface="Calibri" panose="020F0502020204030204" pitchFamily="34" charset="0"/>
            </a:endParaRPr>
          </a:p>
        </p:txBody>
      </p:sp>
      <p:sp>
        <p:nvSpPr>
          <p:cNvPr id="29" name="28 Elipse"/>
          <p:cNvSpPr/>
          <p:nvPr/>
        </p:nvSpPr>
        <p:spPr>
          <a:xfrm>
            <a:off x="3738649" y="3891923"/>
            <a:ext cx="112696" cy="110067"/>
          </a:xfrm>
          <a:prstGeom prst="ellipse">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cxnSp>
        <p:nvCxnSpPr>
          <p:cNvPr id="30" name="29 Conector recto de flecha"/>
          <p:cNvCxnSpPr/>
          <p:nvPr/>
        </p:nvCxnSpPr>
        <p:spPr>
          <a:xfrm flipH="1">
            <a:off x="3795064" y="3640475"/>
            <a:ext cx="1" cy="227359"/>
          </a:xfrm>
          <a:prstGeom prst="straightConnector1">
            <a:avLst/>
          </a:prstGeom>
          <a:ln>
            <a:solidFill>
              <a:schemeClr val="tx1">
                <a:lumMod val="75000"/>
                <a:lumOff val="25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1" name="30 CuadroTexto"/>
          <p:cNvSpPr txBox="1"/>
          <p:nvPr/>
        </p:nvSpPr>
        <p:spPr>
          <a:xfrm>
            <a:off x="5199197" y="2344475"/>
            <a:ext cx="1811867" cy="646331"/>
          </a:xfrm>
          <a:prstGeom prst="rect">
            <a:avLst/>
          </a:prstGeom>
          <a:noFill/>
          <a:ln>
            <a:noFill/>
          </a:ln>
        </p:spPr>
        <p:txBody>
          <a:bodyPr wrap="square" rtlCol="0">
            <a:spAutoFit/>
          </a:bodyPr>
          <a:lstStyle/>
          <a:p>
            <a:pPr algn="ctr">
              <a:spcBef>
                <a:spcPct val="0"/>
              </a:spcBef>
              <a:buClrTx/>
              <a:buSzPct val="99000"/>
              <a:buFontTx/>
              <a:buNone/>
            </a:pPr>
            <a:r>
              <a:rPr lang="es-PE" altLang="es-PE" sz="1200" noProof="1" smtClean="0">
                <a:solidFill>
                  <a:schemeClr val="tx1">
                    <a:lumMod val="75000"/>
                    <a:lumOff val="25000"/>
                  </a:schemeClr>
                </a:solidFill>
                <a:latin typeface="Calibri" panose="020F0502020204030204" pitchFamily="34" charset="0"/>
              </a:rPr>
              <a:t>Aprobación del PIA y ajuste del proyecto        del PAC</a:t>
            </a:r>
            <a:endParaRPr lang="es-PE" altLang="es-PE" sz="1000" dirty="0">
              <a:solidFill>
                <a:schemeClr val="tx1">
                  <a:lumMod val="75000"/>
                  <a:lumOff val="25000"/>
                </a:schemeClr>
              </a:solidFill>
              <a:latin typeface="Calibri" panose="020F0502020204030204" pitchFamily="34" charset="0"/>
            </a:endParaRPr>
          </a:p>
        </p:txBody>
      </p:sp>
      <p:cxnSp>
        <p:nvCxnSpPr>
          <p:cNvPr id="32" name="31 Conector recto de flecha"/>
          <p:cNvCxnSpPr>
            <a:stCxn id="31" idx="2"/>
          </p:cNvCxnSpPr>
          <p:nvPr/>
        </p:nvCxnSpPr>
        <p:spPr>
          <a:xfrm flipH="1">
            <a:off x="6099487" y="2990806"/>
            <a:ext cx="5644" cy="877028"/>
          </a:xfrm>
          <a:prstGeom prst="straightConnector1">
            <a:avLst/>
          </a:prstGeom>
          <a:ln>
            <a:solidFill>
              <a:schemeClr val="tx1">
                <a:lumMod val="75000"/>
                <a:lumOff val="25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3" name="32 Elipse"/>
          <p:cNvSpPr/>
          <p:nvPr/>
        </p:nvSpPr>
        <p:spPr>
          <a:xfrm>
            <a:off x="6045693" y="3893229"/>
            <a:ext cx="112696" cy="110067"/>
          </a:xfrm>
          <a:prstGeom prst="ellipse">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7" name="36 CuadroTexto"/>
          <p:cNvSpPr txBox="1"/>
          <p:nvPr/>
        </p:nvSpPr>
        <p:spPr>
          <a:xfrm>
            <a:off x="7445794" y="2570448"/>
            <a:ext cx="1023308" cy="276999"/>
          </a:xfrm>
          <a:prstGeom prst="rect">
            <a:avLst/>
          </a:prstGeom>
          <a:noFill/>
          <a:ln>
            <a:noFill/>
          </a:ln>
        </p:spPr>
        <p:txBody>
          <a:bodyPr wrap="square" rtlCol="0">
            <a:spAutoFit/>
          </a:bodyPr>
          <a:lstStyle/>
          <a:p>
            <a:pPr algn="ctr">
              <a:spcBef>
                <a:spcPct val="0"/>
              </a:spcBef>
              <a:buClrTx/>
              <a:buSzPct val="99000"/>
              <a:buFontTx/>
              <a:buNone/>
            </a:pPr>
            <a:r>
              <a:rPr lang="es-PE" altLang="es-PE" sz="1200" noProof="1" smtClean="0">
                <a:solidFill>
                  <a:schemeClr val="tx1">
                    <a:lumMod val="75000"/>
                    <a:lumOff val="25000"/>
                  </a:schemeClr>
                </a:solidFill>
                <a:latin typeface="Calibri" panose="020F0502020204030204" pitchFamily="34" charset="0"/>
              </a:rPr>
              <a:t>Plan Anual</a:t>
            </a:r>
            <a:endParaRPr lang="es-PE" altLang="es-PE" sz="1000" dirty="0">
              <a:solidFill>
                <a:schemeClr val="tx1">
                  <a:lumMod val="75000"/>
                  <a:lumOff val="25000"/>
                </a:schemeClr>
              </a:solidFill>
              <a:latin typeface="Calibri" panose="020F0502020204030204" pitchFamily="34" charset="0"/>
            </a:endParaRPr>
          </a:p>
        </p:txBody>
      </p:sp>
      <p:cxnSp>
        <p:nvCxnSpPr>
          <p:cNvPr id="38" name="37 Conector recto de flecha"/>
          <p:cNvCxnSpPr>
            <a:stCxn id="37" idx="2"/>
          </p:cNvCxnSpPr>
          <p:nvPr/>
        </p:nvCxnSpPr>
        <p:spPr>
          <a:xfrm flipH="1">
            <a:off x="7953754" y="2847447"/>
            <a:ext cx="3694" cy="772208"/>
          </a:xfrm>
          <a:prstGeom prst="straightConnector1">
            <a:avLst/>
          </a:prstGeom>
          <a:ln>
            <a:solidFill>
              <a:schemeClr val="tx1">
                <a:lumMod val="75000"/>
                <a:lumOff val="25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9" name="38 Elipse"/>
          <p:cNvSpPr/>
          <p:nvPr/>
        </p:nvSpPr>
        <p:spPr>
          <a:xfrm>
            <a:off x="7899960" y="3884756"/>
            <a:ext cx="112696" cy="110067"/>
          </a:xfrm>
          <a:prstGeom prst="ellipse">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cxnSp>
        <p:nvCxnSpPr>
          <p:cNvPr id="12" name="11 Conector recto"/>
          <p:cNvCxnSpPr/>
          <p:nvPr/>
        </p:nvCxnSpPr>
        <p:spPr>
          <a:xfrm flipV="1">
            <a:off x="1482114" y="4179781"/>
            <a:ext cx="2352779" cy="169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flipV="1">
            <a:off x="1472978" y="4035848"/>
            <a:ext cx="0" cy="1439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50 Conector recto"/>
          <p:cNvCxnSpPr/>
          <p:nvPr/>
        </p:nvCxnSpPr>
        <p:spPr>
          <a:xfrm flipV="1">
            <a:off x="3795064" y="4010458"/>
            <a:ext cx="0" cy="1439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14 Triángulo isósceles"/>
          <p:cNvSpPr/>
          <p:nvPr/>
        </p:nvSpPr>
        <p:spPr>
          <a:xfrm flipV="1">
            <a:off x="2635145" y="4162856"/>
            <a:ext cx="282645" cy="145328"/>
          </a:xfrm>
          <a:prstGeom prst="triangle">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6" name="15 CuadroTexto"/>
          <p:cNvSpPr txBox="1"/>
          <p:nvPr/>
        </p:nvSpPr>
        <p:spPr>
          <a:xfrm>
            <a:off x="1989252" y="4315262"/>
            <a:ext cx="1568818" cy="276999"/>
          </a:xfrm>
          <a:prstGeom prst="rect">
            <a:avLst/>
          </a:prstGeom>
          <a:noFill/>
        </p:spPr>
        <p:txBody>
          <a:bodyPr wrap="square" rtlCol="0">
            <a:spAutoFit/>
          </a:bodyPr>
          <a:lstStyle/>
          <a:p>
            <a:pPr algn="ctr"/>
            <a:r>
              <a:rPr lang="es-PE" sz="1200" b="1" dirty="0" smtClean="0">
                <a:latin typeface="Calibri" pitchFamily="34" charset="0"/>
              </a:rPr>
              <a:t>Primer momento</a:t>
            </a:r>
            <a:endParaRPr lang="es-PE" sz="1200" b="1" dirty="0">
              <a:latin typeface="Calibri" pitchFamily="34" charset="0"/>
            </a:endParaRPr>
          </a:p>
        </p:txBody>
      </p:sp>
      <p:cxnSp>
        <p:nvCxnSpPr>
          <p:cNvPr id="54" name="53 Conector recto"/>
          <p:cNvCxnSpPr/>
          <p:nvPr/>
        </p:nvCxnSpPr>
        <p:spPr>
          <a:xfrm>
            <a:off x="6094803" y="4171323"/>
            <a:ext cx="18589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54 Conector recto"/>
          <p:cNvCxnSpPr/>
          <p:nvPr/>
        </p:nvCxnSpPr>
        <p:spPr>
          <a:xfrm flipV="1">
            <a:off x="6083346" y="4027390"/>
            <a:ext cx="0" cy="1439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55 Conector recto"/>
          <p:cNvCxnSpPr/>
          <p:nvPr/>
        </p:nvCxnSpPr>
        <p:spPr>
          <a:xfrm flipV="1">
            <a:off x="7941593" y="4035848"/>
            <a:ext cx="0" cy="1439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56 Triángulo isósceles"/>
          <p:cNvSpPr/>
          <p:nvPr/>
        </p:nvSpPr>
        <p:spPr>
          <a:xfrm flipV="1">
            <a:off x="6918670" y="4179781"/>
            <a:ext cx="282645" cy="145328"/>
          </a:xfrm>
          <a:prstGeom prst="triangle">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58" name="57 CuadroTexto"/>
          <p:cNvSpPr txBox="1"/>
          <p:nvPr/>
        </p:nvSpPr>
        <p:spPr>
          <a:xfrm>
            <a:off x="6057264" y="4306786"/>
            <a:ext cx="1976513" cy="446276"/>
          </a:xfrm>
          <a:prstGeom prst="rect">
            <a:avLst/>
          </a:prstGeom>
          <a:noFill/>
        </p:spPr>
        <p:txBody>
          <a:bodyPr wrap="square" rtlCol="0">
            <a:spAutoFit/>
          </a:bodyPr>
          <a:lstStyle/>
          <a:p>
            <a:pPr algn="ctr"/>
            <a:r>
              <a:rPr lang="es-PE" sz="1200" b="1" dirty="0" smtClean="0">
                <a:latin typeface="Calibri" pitchFamily="34" charset="0"/>
              </a:rPr>
              <a:t>Segundo momento</a:t>
            </a:r>
          </a:p>
          <a:p>
            <a:pPr algn="ctr"/>
            <a:r>
              <a:rPr lang="es-PE" sz="1100" dirty="0" smtClean="0">
                <a:latin typeface="Calibri" pitchFamily="34" charset="0"/>
              </a:rPr>
              <a:t>(15 días hábiles siguientes)</a:t>
            </a:r>
            <a:endParaRPr lang="es-PE" sz="1100" dirty="0">
              <a:latin typeface="Calibri" pitchFamily="34" charset="0"/>
            </a:endParaRPr>
          </a:p>
        </p:txBody>
      </p:sp>
      <p:sp>
        <p:nvSpPr>
          <p:cNvPr id="18" name="17 CuadroTexto"/>
          <p:cNvSpPr txBox="1"/>
          <p:nvPr/>
        </p:nvSpPr>
        <p:spPr>
          <a:xfrm>
            <a:off x="6908420" y="3614924"/>
            <a:ext cx="2042184" cy="276999"/>
          </a:xfrm>
          <a:prstGeom prst="rect">
            <a:avLst/>
          </a:prstGeom>
          <a:noFill/>
        </p:spPr>
        <p:txBody>
          <a:bodyPr wrap="square" rtlCol="0">
            <a:spAutoFit/>
          </a:bodyPr>
          <a:lstStyle/>
          <a:p>
            <a:pPr algn="ctr"/>
            <a:r>
              <a:rPr lang="es-PE" sz="1200" b="1" dirty="0" smtClean="0">
                <a:latin typeface="Calibri" pitchFamily="34" charset="0"/>
              </a:rPr>
              <a:t>Aprobación</a:t>
            </a:r>
            <a:endParaRPr lang="es-PE" sz="1200" b="1" dirty="0">
              <a:latin typeface="Calibri" pitchFamily="34" charset="0"/>
            </a:endParaRPr>
          </a:p>
        </p:txBody>
      </p:sp>
      <p:sp>
        <p:nvSpPr>
          <p:cNvPr id="61" name="60 CuadroTexto"/>
          <p:cNvSpPr txBox="1"/>
          <p:nvPr/>
        </p:nvSpPr>
        <p:spPr>
          <a:xfrm>
            <a:off x="9130358" y="2731941"/>
            <a:ext cx="2306472" cy="646331"/>
          </a:xfrm>
          <a:prstGeom prst="rect">
            <a:avLst/>
          </a:prstGeom>
          <a:noFill/>
          <a:ln>
            <a:noFill/>
          </a:ln>
        </p:spPr>
        <p:txBody>
          <a:bodyPr wrap="square" rtlCol="0">
            <a:spAutoFit/>
          </a:bodyPr>
          <a:lstStyle/>
          <a:p>
            <a:pPr algn="ctr">
              <a:spcBef>
                <a:spcPct val="0"/>
              </a:spcBef>
              <a:buClrTx/>
              <a:buSzPct val="99000"/>
              <a:buFontTx/>
              <a:buNone/>
            </a:pPr>
            <a:r>
              <a:rPr lang="es-PE" sz="1200" dirty="0"/>
              <a:t>El PAC se publica en el SEACE </a:t>
            </a:r>
            <a:r>
              <a:rPr lang="es-PE" sz="1200" dirty="0" smtClean="0"/>
              <a:t>adjuntando documento </a:t>
            </a:r>
            <a:r>
              <a:rPr lang="es-PE" sz="1200" dirty="0"/>
              <a:t>de </a:t>
            </a:r>
            <a:r>
              <a:rPr lang="es-PE" sz="1200" dirty="0" smtClean="0"/>
              <a:t>aprobación</a:t>
            </a:r>
            <a:endParaRPr lang="es-PE" altLang="es-PE" sz="1000" dirty="0">
              <a:solidFill>
                <a:schemeClr val="tx1">
                  <a:lumMod val="75000"/>
                  <a:lumOff val="25000"/>
                </a:schemeClr>
              </a:solidFill>
              <a:latin typeface="Calibri" panose="020F0502020204030204" pitchFamily="34" charset="0"/>
            </a:endParaRPr>
          </a:p>
        </p:txBody>
      </p:sp>
      <p:cxnSp>
        <p:nvCxnSpPr>
          <p:cNvPr id="62" name="61 Conector recto de flecha"/>
          <p:cNvCxnSpPr/>
          <p:nvPr/>
        </p:nvCxnSpPr>
        <p:spPr>
          <a:xfrm>
            <a:off x="10269964" y="3394975"/>
            <a:ext cx="1" cy="475425"/>
          </a:xfrm>
          <a:prstGeom prst="straightConnector1">
            <a:avLst/>
          </a:prstGeom>
          <a:ln>
            <a:solidFill>
              <a:schemeClr val="tx1">
                <a:lumMod val="75000"/>
                <a:lumOff val="25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63" name="62 Elipse"/>
          <p:cNvSpPr/>
          <p:nvPr/>
        </p:nvSpPr>
        <p:spPr>
          <a:xfrm>
            <a:off x="10216172" y="3895795"/>
            <a:ext cx="112696" cy="110067"/>
          </a:xfrm>
          <a:prstGeom prst="ellipse">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1" name="20 Elipse"/>
          <p:cNvSpPr/>
          <p:nvPr/>
        </p:nvSpPr>
        <p:spPr>
          <a:xfrm>
            <a:off x="1528749" y="1555144"/>
            <a:ext cx="282645" cy="279400"/>
          </a:xfrm>
          <a:prstGeom prst="ellipse">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2" name="21 CuadroTexto"/>
          <p:cNvSpPr txBox="1"/>
          <p:nvPr/>
        </p:nvSpPr>
        <p:spPr>
          <a:xfrm>
            <a:off x="1520303" y="1525567"/>
            <a:ext cx="298480" cy="338554"/>
          </a:xfrm>
          <a:prstGeom prst="rect">
            <a:avLst/>
          </a:prstGeom>
          <a:noFill/>
        </p:spPr>
        <p:txBody>
          <a:bodyPr wrap="none" rtlCol="0">
            <a:spAutoFit/>
          </a:bodyPr>
          <a:lstStyle/>
          <a:p>
            <a:r>
              <a:rPr lang="es-PE" sz="1600" dirty="0" smtClean="0">
                <a:solidFill>
                  <a:schemeClr val="bg1"/>
                </a:solidFill>
                <a:latin typeface="Calibri" pitchFamily="34" charset="0"/>
              </a:rPr>
              <a:t>1</a:t>
            </a:r>
            <a:endParaRPr lang="es-PE" sz="1600" dirty="0">
              <a:solidFill>
                <a:schemeClr val="bg1"/>
              </a:solidFill>
              <a:latin typeface="Calibri" pitchFamily="34" charset="0"/>
            </a:endParaRPr>
          </a:p>
        </p:txBody>
      </p:sp>
      <p:sp>
        <p:nvSpPr>
          <p:cNvPr id="67" name="66 Elipse"/>
          <p:cNvSpPr/>
          <p:nvPr/>
        </p:nvSpPr>
        <p:spPr>
          <a:xfrm>
            <a:off x="3625879" y="2149094"/>
            <a:ext cx="282645" cy="279400"/>
          </a:xfrm>
          <a:prstGeom prst="ellipse">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68" name="67 CuadroTexto"/>
          <p:cNvSpPr txBox="1"/>
          <p:nvPr/>
        </p:nvSpPr>
        <p:spPr>
          <a:xfrm>
            <a:off x="3628890" y="2119517"/>
            <a:ext cx="298480" cy="338554"/>
          </a:xfrm>
          <a:prstGeom prst="rect">
            <a:avLst/>
          </a:prstGeom>
          <a:noFill/>
        </p:spPr>
        <p:txBody>
          <a:bodyPr wrap="none" rtlCol="0">
            <a:spAutoFit/>
          </a:bodyPr>
          <a:lstStyle/>
          <a:p>
            <a:r>
              <a:rPr lang="es-PE" sz="1600" dirty="0" smtClean="0">
                <a:solidFill>
                  <a:schemeClr val="bg1"/>
                </a:solidFill>
                <a:latin typeface="Calibri" pitchFamily="34" charset="0"/>
              </a:rPr>
              <a:t>2</a:t>
            </a:r>
            <a:endParaRPr lang="es-PE" sz="1600" dirty="0">
              <a:solidFill>
                <a:schemeClr val="bg1"/>
              </a:solidFill>
              <a:latin typeface="Calibri" pitchFamily="34" charset="0"/>
            </a:endParaRPr>
          </a:p>
        </p:txBody>
      </p:sp>
      <p:sp>
        <p:nvSpPr>
          <p:cNvPr id="70" name="69 Elipse"/>
          <p:cNvSpPr/>
          <p:nvPr/>
        </p:nvSpPr>
        <p:spPr>
          <a:xfrm>
            <a:off x="5953538" y="2042069"/>
            <a:ext cx="282645" cy="279400"/>
          </a:xfrm>
          <a:prstGeom prst="ellipse">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1" name="70 CuadroTexto"/>
          <p:cNvSpPr txBox="1"/>
          <p:nvPr/>
        </p:nvSpPr>
        <p:spPr>
          <a:xfrm>
            <a:off x="5956549" y="2012492"/>
            <a:ext cx="298480" cy="338554"/>
          </a:xfrm>
          <a:prstGeom prst="rect">
            <a:avLst/>
          </a:prstGeom>
          <a:noFill/>
        </p:spPr>
        <p:txBody>
          <a:bodyPr wrap="none" rtlCol="0">
            <a:spAutoFit/>
          </a:bodyPr>
          <a:lstStyle/>
          <a:p>
            <a:r>
              <a:rPr lang="es-PE" sz="1600" dirty="0" smtClean="0">
                <a:solidFill>
                  <a:schemeClr val="bg1"/>
                </a:solidFill>
                <a:latin typeface="Calibri" pitchFamily="34" charset="0"/>
              </a:rPr>
              <a:t>3</a:t>
            </a:r>
            <a:endParaRPr lang="es-PE" sz="1600" dirty="0">
              <a:solidFill>
                <a:schemeClr val="bg1"/>
              </a:solidFill>
              <a:latin typeface="Calibri" pitchFamily="34" charset="0"/>
            </a:endParaRPr>
          </a:p>
        </p:txBody>
      </p:sp>
      <p:sp>
        <p:nvSpPr>
          <p:cNvPr id="72" name="71 Elipse"/>
          <p:cNvSpPr/>
          <p:nvPr/>
        </p:nvSpPr>
        <p:spPr>
          <a:xfrm>
            <a:off x="7789342" y="2213064"/>
            <a:ext cx="282645" cy="279400"/>
          </a:xfrm>
          <a:prstGeom prst="ellipse">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3" name="72 CuadroTexto"/>
          <p:cNvSpPr txBox="1"/>
          <p:nvPr/>
        </p:nvSpPr>
        <p:spPr>
          <a:xfrm>
            <a:off x="7792353" y="2183487"/>
            <a:ext cx="298480" cy="338554"/>
          </a:xfrm>
          <a:prstGeom prst="rect">
            <a:avLst/>
          </a:prstGeom>
          <a:noFill/>
        </p:spPr>
        <p:txBody>
          <a:bodyPr wrap="none" rtlCol="0">
            <a:spAutoFit/>
          </a:bodyPr>
          <a:lstStyle/>
          <a:p>
            <a:r>
              <a:rPr lang="es-PE" sz="1600" dirty="0" smtClean="0">
                <a:solidFill>
                  <a:schemeClr val="bg1"/>
                </a:solidFill>
                <a:latin typeface="Calibri" pitchFamily="34" charset="0"/>
              </a:rPr>
              <a:t>4</a:t>
            </a:r>
            <a:endParaRPr lang="es-PE" sz="1600" dirty="0">
              <a:solidFill>
                <a:schemeClr val="bg1"/>
              </a:solidFill>
              <a:latin typeface="Calibri" pitchFamily="34" charset="0"/>
            </a:endParaRPr>
          </a:p>
        </p:txBody>
      </p:sp>
      <p:sp>
        <p:nvSpPr>
          <p:cNvPr id="76" name="75 Elipse"/>
          <p:cNvSpPr/>
          <p:nvPr/>
        </p:nvSpPr>
        <p:spPr>
          <a:xfrm>
            <a:off x="10131269" y="2414606"/>
            <a:ext cx="282645" cy="279400"/>
          </a:xfrm>
          <a:prstGeom prst="ellipse">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7" name="76 CuadroTexto"/>
          <p:cNvSpPr txBox="1"/>
          <p:nvPr/>
        </p:nvSpPr>
        <p:spPr>
          <a:xfrm>
            <a:off x="10134280" y="2385029"/>
            <a:ext cx="298480" cy="338554"/>
          </a:xfrm>
          <a:prstGeom prst="rect">
            <a:avLst/>
          </a:prstGeom>
          <a:noFill/>
        </p:spPr>
        <p:txBody>
          <a:bodyPr wrap="none" rtlCol="0">
            <a:spAutoFit/>
          </a:bodyPr>
          <a:lstStyle/>
          <a:p>
            <a:r>
              <a:rPr lang="es-PE" sz="1600" dirty="0" smtClean="0">
                <a:solidFill>
                  <a:schemeClr val="bg1"/>
                </a:solidFill>
                <a:latin typeface="Calibri" pitchFamily="34" charset="0"/>
              </a:rPr>
              <a:t>5</a:t>
            </a:r>
            <a:endParaRPr lang="es-PE" sz="1600" dirty="0">
              <a:solidFill>
                <a:schemeClr val="bg1"/>
              </a:solidFill>
              <a:latin typeface="Calibri" pitchFamily="34" charset="0"/>
            </a:endParaRPr>
          </a:p>
        </p:txBody>
      </p:sp>
      <p:sp>
        <p:nvSpPr>
          <p:cNvPr id="83" name="82 Triángulo isósceles"/>
          <p:cNvSpPr/>
          <p:nvPr/>
        </p:nvSpPr>
        <p:spPr>
          <a:xfrm flipV="1">
            <a:off x="10146073" y="4196706"/>
            <a:ext cx="282645" cy="145328"/>
          </a:xfrm>
          <a:prstGeom prst="triangle">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cxnSp>
        <p:nvCxnSpPr>
          <p:cNvPr id="52" name="51 Conector recto"/>
          <p:cNvCxnSpPr/>
          <p:nvPr/>
        </p:nvCxnSpPr>
        <p:spPr>
          <a:xfrm>
            <a:off x="1216544" y="3064451"/>
            <a:ext cx="6244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94 Conector recto"/>
          <p:cNvCxnSpPr/>
          <p:nvPr/>
        </p:nvCxnSpPr>
        <p:spPr>
          <a:xfrm>
            <a:off x="3454996" y="3632687"/>
            <a:ext cx="6244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99 Conector recto"/>
          <p:cNvCxnSpPr/>
          <p:nvPr/>
        </p:nvCxnSpPr>
        <p:spPr>
          <a:xfrm>
            <a:off x="5771141" y="2974844"/>
            <a:ext cx="6244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101 Conector recto"/>
          <p:cNvCxnSpPr/>
          <p:nvPr/>
        </p:nvCxnSpPr>
        <p:spPr>
          <a:xfrm>
            <a:off x="7645243" y="2829422"/>
            <a:ext cx="6244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105 Conector recto"/>
          <p:cNvCxnSpPr/>
          <p:nvPr/>
        </p:nvCxnSpPr>
        <p:spPr>
          <a:xfrm>
            <a:off x="9957760" y="3378272"/>
            <a:ext cx="6244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1 Marcador de número de diapositiva"/>
          <p:cNvSpPr>
            <a:spLocks noGrp="1"/>
          </p:cNvSpPr>
          <p:nvPr>
            <p:ph type="sldNum" sz="quarter" idx="12"/>
          </p:nvPr>
        </p:nvSpPr>
        <p:spPr/>
        <p:txBody>
          <a:bodyPr/>
          <a:lstStyle/>
          <a:p>
            <a:fld id="{2A864C4F-F769-48C8-A6FA-9877BE736759}" type="slidenum">
              <a:rPr lang="es-PE" smtClean="0"/>
              <a:pPr/>
              <a:t>7</a:t>
            </a:fld>
            <a:endParaRPr lang="es-PE"/>
          </a:p>
        </p:txBody>
      </p:sp>
    </p:spTree>
    <p:extLst>
      <p:ext uri="{BB962C8B-B14F-4D97-AF65-F5344CB8AC3E}">
        <p14:creationId xmlns:p14="http://schemas.microsoft.com/office/powerpoint/2010/main" val="146970792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2A864C4F-F769-48C8-A6FA-9877BE736759}" type="slidenum">
              <a:rPr lang="es-PE" smtClean="0"/>
              <a:pPr/>
              <a:t>8</a:t>
            </a:fld>
            <a:endParaRPr lang="es-PE"/>
          </a:p>
        </p:txBody>
      </p:sp>
      <p:sp>
        <p:nvSpPr>
          <p:cNvPr id="3" name="2 Marcador de contenido"/>
          <p:cNvSpPr>
            <a:spLocks noGrp="1"/>
          </p:cNvSpPr>
          <p:nvPr>
            <p:ph idx="4294967295"/>
          </p:nvPr>
        </p:nvSpPr>
        <p:spPr>
          <a:xfrm>
            <a:off x="0" y="1244600"/>
            <a:ext cx="10153650" cy="5797550"/>
          </a:xfrm>
        </p:spPr>
        <p:txBody>
          <a:bodyPr>
            <a:normAutofit/>
          </a:bodyPr>
          <a:lstStyle/>
          <a:p>
            <a:pPr marL="0" indent="0" algn="just">
              <a:lnSpc>
                <a:spcPct val="100000"/>
              </a:lnSpc>
              <a:spcBef>
                <a:spcPts val="519"/>
              </a:spcBef>
              <a:buClr>
                <a:srgbClr val="9BBB59"/>
              </a:buClr>
              <a:buNone/>
              <a:defRPr/>
            </a:pPr>
            <a:r>
              <a:rPr lang="es-ES" altLang="es-PE" dirty="0" smtClean="0">
                <a:latin typeface="Calibri" pitchFamily="34" charset="0"/>
              </a:rPr>
              <a:t>Modificación</a:t>
            </a:r>
            <a:endParaRPr lang="es-ES" altLang="es-PE" dirty="0">
              <a:latin typeface="Calibri" pitchFamily="34" charset="0"/>
            </a:endParaRPr>
          </a:p>
          <a:p>
            <a:pPr marL="0" indent="273050" algn="just">
              <a:lnSpc>
                <a:spcPct val="100000"/>
              </a:lnSpc>
              <a:spcBef>
                <a:spcPts val="519"/>
              </a:spcBef>
              <a:buClr>
                <a:srgbClr val="9BBB59"/>
              </a:buClr>
              <a:buNone/>
              <a:defRPr/>
            </a:pPr>
            <a:r>
              <a:rPr lang="es-ES" altLang="es-PE" sz="2400" dirty="0">
                <a:latin typeface="Calibri" pitchFamily="34" charset="0"/>
              </a:rPr>
              <a:t>Inclusión o exclusión de </a:t>
            </a:r>
            <a:r>
              <a:rPr lang="es-ES" altLang="es-PE" sz="2400" dirty="0" smtClean="0">
                <a:latin typeface="Calibri" pitchFamily="34" charset="0"/>
              </a:rPr>
              <a:t>procesos.</a:t>
            </a:r>
            <a:endParaRPr lang="es-ES" altLang="es-PE" sz="2400" dirty="0">
              <a:latin typeface="Calibri" pitchFamily="34" charset="0"/>
            </a:endParaRPr>
          </a:p>
          <a:p>
            <a:pPr marL="0" indent="273050" algn="just">
              <a:lnSpc>
                <a:spcPct val="100000"/>
              </a:lnSpc>
              <a:spcBef>
                <a:spcPts val="519"/>
              </a:spcBef>
              <a:buClr>
                <a:srgbClr val="9BBB59"/>
              </a:buClr>
              <a:buNone/>
              <a:defRPr/>
            </a:pPr>
            <a:r>
              <a:rPr lang="es-ES" altLang="es-PE" sz="2400" dirty="0">
                <a:latin typeface="Calibri" pitchFamily="34" charset="0"/>
              </a:rPr>
              <a:t>Variación de tipo de procedimiento de selección, </a:t>
            </a:r>
            <a:r>
              <a:rPr lang="es-ES" altLang="es-PE" sz="2400" dirty="0">
                <a:solidFill>
                  <a:srgbClr val="FF0000"/>
                </a:solidFill>
                <a:latin typeface="Calibri" pitchFamily="34" charset="0"/>
              </a:rPr>
              <a:t>conforme a </a:t>
            </a:r>
            <a:r>
              <a:rPr lang="es-ES" altLang="es-PE" sz="2400" dirty="0" smtClean="0">
                <a:solidFill>
                  <a:srgbClr val="FF0000"/>
                </a:solidFill>
                <a:latin typeface="Calibri" pitchFamily="34" charset="0"/>
              </a:rPr>
              <a:t>Directiva.</a:t>
            </a:r>
            <a:endParaRPr lang="es-ES" altLang="es-PE" sz="2400" dirty="0">
              <a:solidFill>
                <a:srgbClr val="FF0000"/>
              </a:solidFill>
              <a:latin typeface="Calibri" pitchFamily="34" charset="0"/>
            </a:endParaRPr>
          </a:p>
          <a:p>
            <a:pPr algn="just">
              <a:lnSpc>
                <a:spcPct val="100000"/>
              </a:lnSpc>
              <a:spcBef>
                <a:spcPts val="519"/>
              </a:spcBef>
              <a:buClr>
                <a:srgbClr val="9BBB59"/>
              </a:buClr>
              <a:buFont typeface="Wingdings" panose="05000000000000000000" pitchFamily="2" charset="2"/>
              <a:buChar char="ü"/>
              <a:defRPr/>
            </a:pPr>
            <a:endParaRPr lang="es-ES" sz="2400" dirty="0">
              <a:latin typeface="Calibri" pitchFamily="34" charset="0"/>
            </a:endParaRPr>
          </a:p>
          <a:p>
            <a:pPr marL="0" indent="0" algn="just">
              <a:lnSpc>
                <a:spcPct val="100000"/>
              </a:lnSpc>
              <a:spcBef>
                <a:spcPts val="519"/>
              </a:spcBef>
              <a:buClr>
                <a:srgbClr val="9BBB59"/>
              </a:buClr>
              <a:buNone/>
              <a:defRPr/>
            </a:pPr>
            <a:r>
              <a:rPr lang="es-ES" dirty="0">
                <a:latin typeface="Calibri" pitchFamily="34" charset="0"/>
              </a:rPr>
              <a:t>Seguimiento</a:t>
            </a:r>
          </a:p>
          <a:p>
            <a:pPr marL="273050" indent="0" algn="just">
              <a:lnSpc>
                <a:spcPct val="100000"/>
              </a:lnSpc>
              <a:buClr>
                <a:srgbClr val="9BBB59"/>
              </a:buClr>
              <a:buNone/>
              <a:defRPr/>
            </a:pPr>
            <a:r>
              <a:rPr lang="es-ES" altLang="es-PE" sz="2400" dirty="0">
                <a:latin typeface="Calibri" pitchFamily="34" charset="0"/>
              </a:rPr>
              <a:t>Titular de la Entidad </a:t>
            </a:r>
            <a:r>
              <a:rPr lang="es-ES" altLang="es-PE" sz="2400" dirty="0">
                <a:solidFill>
                  <a:srgbClr val="FF3300"/>
                </a:solidFill>
              </a:rPr>
              <a:t>es responsable de supervisar </a:t>
            </a:r>
            <a:r>
              <a:rPr lang="es-PE" sz="2400" dirty="0">
                <a:solidFill>
                  <a:srgbClr val="FF3300"/>
                </a:solidFill>
              </a:rPr>
              <a:t>y efectuar el seguimiento al proceso de planificación, formulación, aprobación</a:t>
            </a:r>
            <a:r>
              <a:rPr lang="es-PE" sz="2400" dirty="0">
                <a:solidFill>
                  <a:srgbClr val="000066"/>
                </a:solidFill>
              </a:rPr>
              <a:t> </a:t>
            </a:r>
            <a:r>
              <a:rPr lang="es-PE" sz="2400" dirty="0">
                <a:latin typeface="Calibri" pitchFamily="34" charset="0"/>
              </a:rPr>
              <a:t>y ejecución oportuna del </a:t>
            </a:r>
            <a:r>
              <a:rPr lang="es-PE" sz="2400" dirty="0" smtClean="0">
                <a:latin typeface="Calibri" pitchFamily="34" charset="0"/>
              </a:rPr>
              <a:t>PAC.</a:t>
            </a:r>
            <a:endParaRPr lang="es-ES" altLang="es-PE" sz="2400" dirty="0">
              <a:latin typeface="Calibri" pitchFamily="34" charset="0"/>
            </a:endParaRPr>
          </a:p>
          <a:p>
            <a:pPr marL="0" indent="0" algn="just">
              <a:lnSpc>
                <a:spcPct val="100000"/>
              </a:lnSpc>
              <a:buClr>
                <a:srgbClr val="9BBB59"/>
              </a:buClr>
              <a:buNone/>
              <a:defRPr/>
            </a:pPr>
            <a:r>
              <a:rPr lang="es-ES" altLang="es-PE" sz="2400" dirty="0" smtClean="0">
                <a:latin typeface="Calibri" pitchFamily="34" charset="0"/>
              </a:rPr>
              <a:t>Requisito </a:t>
            </a:r>
            <a:r>
              <a:rPr lang="es-ES" altLang="es-PE" sz="2400" dirty="0">
                <a:latin typeface="Calibri" pitchFamily="34" charset="0"/>
              </a:rPr>
              <a:t>para convocar procedimiento de selección, que este incluido en PAC</a:t>
            </a:r>
            <a:r>
              <a:rPr lang="es-ES" altLang="es-PE" sz="2400" dirty="0">
                <a:solidFill>
                  <a:srgbClr val="000066"/>
                </a:solidFill>
              </a:rPr>
              <a:t>, </a:t>
            </a:r>
            <a:r>
              <a:rPr lang="es-ES" altLang="es-PE" sz="2400" dirty="0">
                <a:solidFill>
                  <a:srgbClr val="FF3300"/>
                </a:solidFill>
              </a:rPr>
              <a:t>salvo comparación de </a:t>
            </a:r>
            <a:r>
              <a:rPr lang="es-ES" altLang="es-PE" sz="2400" dirty="0" smtClean="0">
                <a:solidFill>
                  <a:srgbClr val="FF3300"/>
                </a:solidFill>
              </a:rPr>
              <a:t>precios.</a:t>
            </a:r>
            <a:endParaRPr lang="es-ES" altLang="es-PE" sz="2400" dirty="0">
              <a:solidFill>
                <a:srgbClr val="FF3300"/>
              </a:solidFill>
            </a:endParaRPr>
          </a:p>
          <a:p>
            <a:pPr marL="0" indent="0" algn="just">
              <a:lnSpc>
                <a:spcPct val="80000"/>
              </a:lnSpc>
              <a:buClr>
                <a:srgbClr val="9BBB59"/>
              </a:buClr>
              <a:buNone/>
              <a:defRPr/>
            </a:pPr>
            <a:endParaRPr lang="es-PE" sz="2770" b="1" dirty="0">
              <a:effectLst>
                <a:outerShdw blurRad="38100" dist="38100" dir="2700000" algn="tl">
                  <a:srgbClr val="C0C0C0"/>
                </a:outerShdw>
              </a:effectLst>
              <a:latin typeface="Calibri" pitchFamily="34" charset="0"/>
            </a:endParaRPr>
          </a:p>
        </p:txBody>
      </p:sp>
      <p:sp>
        <p:nvSpPr>
          <p:cNvPr id="4" name="3 CuadroTexto"/>
          <p:cNvSpPr txBox="1"/>
          <p:nvPr/>
        </p:nvSpPr>
        <p:spPr>
          <a:xfrm>
            <a:off x="452761" y="273439"/>
            <a:ext cx="10546666" cy="553998"/>
          </a:xfrm>
          <a:prstGeom prst="rect">
            <a:avLst/>
          </a:prstGeom>
          <a:noFill/>
        </p:spPr>
        <p:txBody>
          <a:bodyPr wrap="square" rtlCol="0">
            <a:spAutoFit/>
          </a:bodyPr>
          <a:lstStyle/>
          <a:p>
            <a:pPr marL="514350" indent="-514350"/>
            <a:r>
              <a:rPr lang="es-PE" sz="3000" dirty="0" smtClean="0">
                <a:latin typeface="Calibri" pitchFamily="34" charset="0"/>
                <a:cs typeface="Arial" charset="0"/>
              </a:rPr>
              <a:t>4. Modificación y Seguimiento del PAC</a:t>
            </a:r>
            <a:endParaRPr lang="es-PE" sz="3000" dirty="0">
              <a:latin typeface="Calibri" pitchFamily="34" charset="0"/>
            </a:endParaRPr>
          </a:p>
        </p:txBody>
      </p:sp>
    </p:spTree>
    <p:extLst>
      <p:ext uri="{BB962C8B-B14F-4D97-AF65-F5344CB8AC3E}">
        <p14:creationId xmlns:p14="http://schemas.microsoft.com/office/powerpoint/2010/main" val="2835973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4458305"/>
            <a:ext cx="12192000" cy="24266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9" name="8 Rectángulo"/>
          <p:cNvSpPr/>
          <p:nvPr/>
        </p:nvSpPr>
        <p:spPr>
          <a:xfrm>
            <a:off x="0" y="2281560"/>
            <a:ext cx="12192000" cy="25608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10" name="3 Rectángulo"/>
          <p:cNvSpPr>
            <a:spLocks noChangeArrowheads="1"/>
          </p:cNvSpPr>
          <p:nvPr/>
        </p:nvSpPr>
        <p:spPr bwMode="auto">
          <a:xfrm>
            <a:off x="0" y="2830746"/>
            <a:ext cx="11703223"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PE" altLang="es-PE" sz="6000" b="1" dirty="0">
                <a:latin typeface="Calibri" pitchFamily="34" charset="0"/>
              </a:rPr>
              <a:t>Expediente de </a:t>
            </a:r>
            <a:r>
              <a:rPr lang="es-PE" altLang="es-PE" sz="6000" b="1" dirty="0" smtClean="0">
                <a:latin typeface="Calibri" pitchFamily="34" charset="0"/>
              </a:rPr>
              <a:t>contratación</a:t>
            </a:r>
          </a:p>
          <a:p>
            <a:pPr algn="r"/>
            <a:r>
              <a:rPr lang="es-PE" altLang="es-PE" dirty="0">
                <a:solidFill>
                  <a:schemeClr val="tx1">
                    <a:lumMod val="75000"/>
                    <a:lumOff val="25000"/>
                  </a:schemeClr>
                </a:solidFill>
                <a:latin typeface="Calibri" pitchFamily="34" charset="0"/>
              </a:rPr>
              <a:t>Ley de Contrataciones del Estado (Ley 30225 </a:t>
            </a:r>
            <a:r>
              <a:rPr lang="es-PE" altLang="es-PE" dirty="0" smtClean="0">
                <a:solidFill>
                  <a:schemeClr val="tx1">
                    <a:lumMod val="75000"/>
                    <a:lumOff val="25000"/>
                  </a:schemeClr>
                </a:solidFill>
                <a:latin typeface="Calibri" pitchFamily="34" charset="0"/>
              </a:rPr>
              <a:t>)</a:t>
            </a:r>
            <a:endParaRPr lang="es-PE" altLang="es-PE" dirty="0">
              <a:solidFill>
                <a:schemeClr val="tx1">
                  <a:lumMod val="75000"/>
                  <a:lumOff val="25000"/>
                </a:schemeClr>
              </a:solidFill>
              <a:latin typeface="Calibri" pitchFamily="34" charset="0"/>
            </a:endParaRPr>
          </a:p>
        </p:txBody>
      </p:sp>
      <p:cxnSp>
        <p:nvCxnSpPr>
          <p:cNvPr id="5" name="4 Conector recto"/>
          <p:cNvCxnSpPr/>
          <p:nvPr/>
        </p:nvCxnSpPr>
        <p:spPr>
          <a:xfrm>
            <a:off x="10028574" y="5882297"/>
            <a:ext cx="0" cy="58107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3 Marcador de número de diapositiva"/>
          <p:cNvSpPr>
            <a:spLocks noGrp="1"/>
          </p:cNvSpPr>
          <p:nvPr>
            <p:ph type="sldNum" sz="quarter" idx="12"/>
          </p:nvPr>
        </p:nvSpPr>
        <p:spPr/>
        <p:txBody>
          <a:bodyPr/>
          <a:lstStyle/>
          <a:p>
            <a:fld id="{2A864C4F-F769-48C8-A6FA-9877BE736759}" type="slidenum">
              <a:rPr lang="es-PE" smtClean="0"/>
              <a:pPr/>
              <a:t>9</a:t>
            </a:fld>
            <a:endParaRPr lang="es-PE"/>
          </a:p>
        </p:txBody>
      </p:sp>
    </p:spTree>
    <p:extLst>
      <p:ext uri="{BB962C8B-B14F-4D97-AF65-F5344CB8AC3E}">
        <p14:creationId xmlns:p14="http://schemas.microsoft.com/office/powerpoint/2010/main" val="9876283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5452</TotalTime>
  <Words>3436</Words>
  <Application>Microsoft Office PowerPoint</Application>
  <PresentationFormat>Personalizado</PresentationFormat>
  <Paragraphs>328</Paragraphs>
  <Slides>37</Slides>
  <Notes>25</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Solsticio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SDC</dc:creator>
  <cp:lastModifiedBy>Luigi Pierre Espinoza Mellado</cp:lastModifiedBy>
  <cp:revision>336</cp:revision>
  <cp:lastPrinted>2016-01-20T15:26:37Z</cp:lastPrinted>
  <dcterms:created xsi:type="dcterms:W3CDTF">2015-07-13T17:40:18Z</dcterms:created>
  <dcterms:modified xsi:type="dcterms:W3CDTF">2019-11-19T22:02:18Z</dcterms:modified>
</cp:coreProperties>
</file>